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Noto Sans" panose="020B0502040504020204" pitchFamily="34" charset="0"/>
      <p:regular r:id="rId39"/>
    </p:embeddedFont>
    <p:embeddedFont>
      <p:font typeface="Open Sans" panose="020B06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49YfcRyIGYGzt2mLA3H5z1Qel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votná Eva" userId="1e75acad-a78b-4e7f-b988-b14dc19fac65" providerId="ADAL" clId="{A6D1B024-CA13-4E49-A082-45332A18E2A9}"/>
    <pc:docChg chg="modSld">
      <pc:chgData name="Novotná Eva" userId="1e75acad-a78b-4e7f-b988-b14dc19fac65" providerId="ADAL" clId="{A6D1B024-CA13-4E49-A082-45332A18E2A9}" dt="2023-11-06T20:15:40.424" v="0" actId="20577"/>
      <pc:docMkLst>
        <pc:docMk/>
      </pc:docMkLst>
      <pc:sldChg chg="modSp mod">
        <pc:chgData name="Novotná Eva" userId="1e75acad-a78b-4e7f-b988-b14dc19fac65" providerId="ADAL" clId="{A6D1B024-CA13-4E49-A082-45332A18E2A9}" dt="2023-11-06T20:15:40.424" v="0" actId="20577"/>
        <pc:sldMkLst>
          <pc:docMk/>
          <pc:sldMk cId="0" sldId="256"/>
        </pc:sldMkLst>
        <pc:spChg chg="mod">
          <ac:chgData name="Novotná Eva" userId="1e75acad-a78b-4e7f-b988-b14dc19fac65" providerId="ADAL" clId="{A6D1B024-CA13-4E49-A082-45332A18E2A9}" dt="2023-11-06T20:15:40.424" v="0" actId="20577"/>
          <ac:spMkLst>
            <pc:docMk/>
            <pc:sldMk cId="0" sldId="256"/>
            <ac:spMk id="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sha.europa.eu/safety-and-health-legislation/european-directiv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u="sng"/>
              <a:t>Legal Terms &amp; Definitions</a:t>
            </a:r>
            <a:endParaRPr b="1"/>
          </a:p>
          <a:p>
            <a:pPr marL="0" lvl="0" indent="0" algn="l" rtl="0">
              <a:lnSpc>
                <a:spcPct val="90000"/>
              </a:lnSpc>
              <a:spcBef>
                <a:spcPts val="1000"/>
              </a:spcBef>
              <a:spcAft>
                <a:spcPts val="0"/>
              </a:spcAft>
              <a:buClr>
                <a:schemeClr val="dk1"/>
              </a:buClr>
              <a:buSzPts val="2800"/>
              <a:buNone/>
            </a:pPr>
            <a:r>
              <a:rPr lang="en-US" b="1"/>
              <a:t>-Convention</a:t>
            </a:r>
            <a:r>
              <a:rPr lang="en-US"/>
              <a:t>: is a legally binding international agreement, </a:t>
            </a:r>
            <a:endParaRPr/>
          </a:p>
          <a:p>
            <a:pPr marL="0" lvl="0" indent="0" algn="l" rtl="0">
              <a:lnSpc>
                <a:spcPct val="90000"/>
              </a:lnSpc>
              <a:spcBef>
                <a:spcPts val="1000"/>
              </a:spcBef>
              <a:spcAft>
                <a:spcPts val="0"/>
              </a:spcAft>
              <a:buClr>
                <a:schemeClr val="dk1"/>
              </a:buClr>
              <a:buSzPts val="2800"/>
              <a:buNone/>
            </a:pPr>
            <a:r>
              <a:rPr lang="en-US" b="1"/>
              <a:t>- Ratification: </a:t>
            </a:r>
            <a:r>
              <a:rPr lang="en-US"/>
              <a:t>is when governments agree to put the contents of an internationally agreed standard into national law</a:t>
            </a:r>
            <a:endParaRPr/>
          </a:p>
          <a:p>
            <a:pPr marL="0" lvl="0" indent="0" algn="l" rtl="0">
              <a:lnSpc>
                <a:spcPct val="90000"/>
              </a:lnSpc>
              <a:spcBef>
                <a:spcPts val="1000"/>
              </a:spcBef>
              <a:spcAft>
                <a:spcPts val="0"/>
              </a:spcAft>
              <a:buClr>
                <a:schemeClr val="dk1"/>
              </a:buClr>
              <a:buSzPts val="2800"/>
              <a:buNone/>
            </a:pPr>
            <a:r>
              <a:rPr lang="en-US"/>
              <a:t>and practice and it becomes binding (obligatory), and </a:t>
            </a:r>
            <a:endParaRPr/>
          </a:p>
          <a:p>
            <a:pPr marL="0" lvl="0" indent="0" algn="l" rtl="0">
              <a:lnSpc>
                <a:spcPct val="90000"/>
              </a:lnSpc>
              <a:spcBef>
                <a:spcPts val="1000"/>
              </a:spcBef>
              <a:spcAft>
                <a:spcPts val="0"/>
              </a:spcAft>
              <a:buClr>
                <a:schemeClr val="dk1"/>
              </a:buClr>
              <a:buSzPts val="2800"/>
              <a:buNone/>
            </a:pPr>
            <a:r>
              <a:rPr lang="en-US" b="1"/>
              <a:t>-Recommendations</a:t>
            </a:r>
            <a:r>
              <a:rPr lang="en-US"/>
              <a:t>: are non-binding guidelines which give important guidance to governments and are important tools for campaigns and negotiations.</a:t>
            </a:r>
            <a:endParaRPr/>
          </a:p>
          <a:p>
            <a:pPr marL="0" lvl="0" indent="0" algn="l" rtl="0">
              <a:lnSpc>
                <a:spcPct val="100000"/>
              </a:lnSpc>
              <a:spcBef>
                <a:spcPts val="0"/>
              </a:spcBef>
              <a:spcAft>
                <a:spcPts val="0"/>
              </a:spcAft>
              <a:buSzPts val="1400"/>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dd49517535_0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1dd49517535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t>From European Legal Frameworks to National Laws </a:t>
            </a:r>
            <a:endParaRPr/>
          </a:p>
          <a:p>
            <a:pPr marL="0" lvl="0" indent="0" algn="l" rtl="0">
              <a:lnSpc>
                <a:spcPct val="90000"/>
              </a:lnSpc>
              <a:spcBef>
                <a:spcPts val="1000"/>
              </a:spcBef>
              <a:spcAft>
                <a:spcPts val="0"/>
              </a:spcAft>
              <a:buClr>
                <a:schemeClr val="dk1"/>
              </a:buClr>
              <a:buSzPts val="2800"/>
              <a:buNone/>
            </a:pPr>
            <a:r>
              <a:rPr lang="en-US"/>
              <a:t>- European directives set out the minimum standards for safety and health in the workplace. The EU directives are implemented through the national legislation of Member States.</a:t>
            </a:r>
            <a:endParaRPr/>
          </a:p>
          <a:p>
            <a:pPr marL="0" lvl="0" indent="0" algn="l" rtl="0">
              <a:lnSpc>
                <a:spcPct val="90000"/>
              </a:lnSpc>
              <a:spcBef>
                <a:spcPts val="1000"/>
              </a:spcBef>
              <a:spcAft>
                <a:spcPts val="0"/>
              </a:spcAft>
              <a:buClr>
                <a:schemeClr val="dk1"/>
              </a:buClr>
              <a:buSzPts val="2800"/>
              <a:buNone/>
            </a:pPr>
            <a:r>
              <a:rPr lang="en-US"/>
              <a:t>- Member States may adopt stricter rules to protect workers but their legislation must comply with the minimum standards. As a result, national safety and health legislation varies across Europe.</a:t>
            </a:r>
            <a:endParaRPr/>
          </a:p>
          <a:p>
            <a:pPr marL="0" lvl="0" indent="0" algn="l" rtl="0">
              <a:lnSpc>
                <a:spcPct val="90000"/>
              </a:lnSpc>
              <a:spcBef>
                <a:spcPts val="1000"/>
              </a:spcBef>
              <a:spcAft>
                <a:spcPts val="0"/>
              </a:spcAft>
              <a:buClr>
                <a:schemeClr val="dk1"/>
              </a:buClr>
              <a:buSzPts val="2800"/>
              <a:buNone/>
            </a:pPr>
            <a:r>
              <a:rPr lang="en-US"/>
              <a:t>-A list of the national implementation measures can be found at the end of each directive’s abstract in the EU-OSHA section on </a:t>
            </a:r>
            <a:r>
              <a:rPr lang="en-US" u="sng">
                <a:solidFill>
                  <a:schemeClr val="hlink"/>
                </a:solidFill>
                <a:hlinkClick r:id="rId3"/>
              </a:rPr>
              <a:t>European directives</a:t>
            </a:r>
            <a:r>
              <a:rPr lang="en-US"/>
              <a:t>. </a:t>
            </a:r>
            <a:endParaRPr/>
          </a:p>
          <a:p>
            <a:pPr marL="0" lvl="0" indent="0" algn="l" rtl="0">
              <a:lnSpc>
                <a:spcPct val="100000"/>
              </a:lnSpc>
              <a:spcBef>
                <a:spcPts val="0"/>
              </a:spcBef>
              <a:spcAft>
                <a:spcPts val="0"/>
              </a:spcAft>
              <a:buSzPts val="1400"/>
              <a:buNone/>
            </a:pPr>
            <a:endParaRPr/>
          </a:p>
        </p:txBody>
      </p:sp>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en-US"/>
              <a:t>After the adoption of </a:t>
            </a:r>
            <a:r>
              <a:rPr lang="en-US" b="1"/>
              <a:t>Article 13 Directives, -the Racial Equality and Employment Directives-</a:t>
            </a:r>
            <a:r>
              <a:rPr lang="en-US"/>
              <a:t>  in 2000, Member State governments embarked on a process of reviewing and making changes to existing national legislation with a view to ensuring that national law complies with the new Community anti-discrimination standards. </a:t>
            </a:r>
            <a:endParaRPr/>
          </a:p>
          <a:p>
            <a:pPr marL="0" lvl="0" indent="0" algn="l" rtl="0">
              <a:lnSpc>
                <a:spcPct val="90000"/>
              </a:lnSpc>
              <a:spcBef>
                <a:spcPts val="1000"/>
              </a:spcBef>
              <a:spcAft>
                <a:spcPts val="0"/>
              </a:spcAft>
              <a:buClr>
                <a:schemeClr val="dk1"/>
              </a:buClr>
              <a:buSzPts val="2800"/>
              <a:buNone/>
            </a:pPr>
            <a:r>
              <a:rPr lang="en-US"/>
              <a:t>Although this process has not been finished by all Member States, it is safe to say that legal protection against discrimination on the basis of race and ethnicity, religion and belief, disability, age and sexual orientation has been considerably enhanced. </a:t>
            </a:r>
            <a:endParaRPr/>
          </a:p>
          <a:p>
            <a:pPr marL="0" lvl="0" indent="0" algn="l" rtl="0">
              <a:lnSpc>
                <a:spcPct val="90000"/>
              </a:lnSpc>
              <a:spcBef>
                <a:spcPts val="1000"/>
              </a:spcBef>
              <a:spcAft>
                <a:spcPts val="0"/>
              </a:spcAft>
              <a:buClr>
                <a:schemeClr val="dk1"/>
              </a:buClr>
              <a:buSzPts val="2000"/>
              <a:buNone/>
            </a:pPr>
            <a:r>
              <a:rPr lang="en-US" sz="1050" i="1"/>
              <a:t>European Anti-Discrimination Law Review Issue 4, 2006</a:t>
            </a:r>
            <a:endParaRPr/>
          </a:p>
          <a:p>
            <a:pPr marL="0" lvl="0" indent="0" algn="l" rtl="0">
              <a:lnSpc>
                <a:spcPct val="100000"/>
              </a:lnSpc>
              <a:spcBef>
                <a:spcPts val="0"/>
              </a:spcBef>
              <a:spcAft>
                <a:spcPts val="0"/>
              </a:spcAft>
              <a:buSzPts val="1400"/>
              <a:buNone/>
            </a:pPr>
            <a:endParaRPr/>
          </a:p>
        </p:txBody>
      </p:sp>
      <p:sp>
        <p:nvSpPr>
          <p:cNvPr id="265" name="Google Shape;26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200"/>
              <a:buNone/>
            </a:pPr>
            <a:r>
              <a:rPr lang="en-US"/>
              <a:t>The European Commission intends to extend the areas of criminal activity where harmonization is possible at European level to specific forms of gender-based violence, including sexual harassment and abuse of women, under the </a:t>
            </a:r>
            <a:r>
              <a:rPr lang="en-US" b="1"/>
              <a:t>EU Gender Equality Strategy 2020–2025 </a:t>
            </a:r>
            <a:r>
              <a:rPr lang="en-US"/>
              <a:t>. </a:t>
            </a:r>
            <a:endParaRPr/>
          </a:p>
          <a:p>
            <a:pPr marL="0" lvl="0" indent="0" algn="l" rtl="0">
              <a:lnSpc>
                <a:spcPct val="90000"/>
              </a:lnSpc>
              <a:spcBef>
                <a:spcPts val="1000"/>
              </a:spcBef>
              <a:spcAft>
                <a:spcPts val="0"/>
              </a:spcAft>
              <a:buClr>
                <a:schemeClr val="dk1"/>
              </a:buClr>
              <a:buSzPts val="1200"/>
              <a:buNone/>
            </a:pPr>
            <a:r>
              <a:rPr lang="en-US"/>
              <a:t>-As an employer, the Commission also intends to adopt a ‘comprehensive legal framework’ to combat all forms of harassment in the workplace.</a:t>
            </a:r>
            <a:endParaRPr/>
          </a:p>
          <a:p>
            <a:pPr marL="0" lvl="0" indent="0" algn="l" rtl="0">
              <a:lnSpc>
                <a:spcPct val="90000"/>
              </a:lnSpc>
              <a:spcBef>
                <a:spcPts val="1000"/>
              </a:spcBef>
              <a:spcAft>
                <a:spcPts val="0"/>
              </a:spcAft>
              <a:buClr>
                <a:schemeClr val="dk1"/>
              </a:buClr>
              <a:buSzPts val="1200"/>
              <a:buNone/>
            </a:pPr>
            <a:r>
              <a:rPr lang="en-US"/>
              <a:t>-The European Commission encourages Member States to ratify the </a:t>
            </a:r>
            <a:r>
              <a:rPr lang="en-US" b="1"/>
              <a:t>International Labour Organization Convention No 190</a:t>
            </a:r>
            <a:r>
              <a:rPr lang="en-US"/>
              <a:t>, to implement the existing EU rules on protecting workers from violence and  harassment and to raise people’s awareness of these rules. </a:t>
            </a:r>
            <a:endParaRPr/>
          </a:p>
          <a:p>
            <a:pPr marL="0" lvl="0" indent="0" algn="l" rtl="0">
              <a:lnSpc>
                <a:spcPct val="100000"/>
              </a:lnSpc>
              <a:spcBef>
                <a:spcPts val="0"/>
              </a:spcBef>
              <a:spcAft>
                <a:spcPts val="0"/>
              </a:spcAft>
              <a:buSzPts val="1400"/>
              <a:buNone/>
            </a:pPr>
            <a:endParaRPr/>
          </a:p>
        </p:txBody>
      </p:sp>
      <p:sp>
        <p:nvSpPr>
          <p:cNvPr id="274" name="Google Shape;27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r>
              <a:rPr lang="en-US" b="1"/>
              <a:t>According to Article 4 of the ILO C190:</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US"/>
              <a:t>Each Member shall adopt, in accordance with national law and circumstances and in consultation with representative employers’ and workers’ organizations, an inclusive, integrated and gender-responsive approach for the prevention and elimination of violence and harassment in the world of work. </a:t>
            </a:r>
            <a:endParaRPr/>
          </a:p>
          <a:p>
            <a:pPr marL="0" marR="0" lvl="0" indent="0" algn="l" rtl="0">
              <a:lnSpc>
                <a:spcPct val="100000"/>
              </a:lnSpc>
              <a:spcBef>
                <a:spcPts val="0"/>
              </a:spcBef>
              <a:spcAft>
                <a:spcPts val="0"/>
              </a:spcAft>
              <a:buClr>
                <a:srgbClr val="000000"/>
              </a:buClr>
              <a:buSzPts val="1200"/>
              <a:buFont typeface="Arial"/>
              <a:buNone/>
            </a:pPr>
            <a:r>
              <a:rPr lang="en-US">
                <a:solidFill>
                  <a:srgbClr val="000000"/>
                </a:solidFill>
              </a:rPr>
              <a:t>In adopting and implementing the approach referred to in paragraph 2 of this Article, each Member shall recognize the different and complementary roles and functions of governments, and employers and workers and their respective organizations, taking into account the varying nature and extent of their respective responsibilities.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400"/>
              <a:buNone/>
            </a:pPr>
            <a:endParaRPr/>
          </a:p>
        </p:txBody>
      </p:sp>
      <p:sp>
        <p:nvSpPr>
          <p:cNvPr id="299" name="Google Shape;29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d49517535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1dd49517535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b="1"/>
              <a:t>Harassment and violence by a third party</a:t>
            </a:r>
            <a:endParaRPr/>
          </a:p>
          <a:p>
            <a:pPr marL="228600" lvl="0" indent="-228600" algn="l" rtl="0">
              <a:lnSpc>
                <a:spcPct val="90000"/>
              </a:lnSpc>
              <a:spcBef>
                <a:spcPts val="1000"/>
              </a:spcBef>
              <a:spcAft>
                <a:spcPts val="0"/>
              </a:spcAft>
              <a:buClr>
                <a:schemeClr val="dk1"/>
              </a:buClr>
              <a:buSzPts val="1200"/>
              <a:buChar char="•"/>
            </a:pPr>
            <a:r>
              <a:rPr lang="en-US"/>
              <a:t>In July 2010, the EU social partners agreed on guidelines relating to violence and harassment by a third party, for instance a customer, patient or member of the public. The guidelines were signed by two European trade union federations – the European Federation of Public Service Unions (EPSU) and UNI Europa – and six EU employer organisations, namely the European Trade Union Committee for Education (ETUCE), the European Hospital and Healthcare Employers’ Association (HOSPEEM), the Council of European Municipalities and Regions (CEMR), the European Federation of Education Employers (EFEE), EuroCommerce and the Confederation of European Security Services (CoESS).</a:t>
            </a:r>
            <a:endParaRPr/>
          </a:p>
          <a:p>
            <a:pPr marL="228600" lvl="0" indent="-228600" algn="l" rtl="0">
              <a:lnSpc>
                <a:spcPct val="90000"/>
              </a:lnSpc>
              <a:spcBef>
                <a:spcPts val="1000"/>
              </a:spcBef>
              <a:spcAft>
                <a:spcPts val="0"/>
              </a:spcAft>
              <a:buClr>
                <a:schemeClr val="dk1"/>
              </a:buClr>
              <a:buSzPts val="1200"/>
              <a:buChar char="•"/>
            </a:pPr>
            <a:r>
              <a:rPr lang="en-US"/>
              <a:t>The guidelines define third-party violence and harassment as taking a variety of forms. It could be, for example, ‘physical, psychological, verbal and/or sexual’; a ‘one-off [incident] or more systematic patterns of behaviour, by an individual or group’; ‘caused by mental health problems and/or motivated by emotional reasons, personal dislike, prejudices on grounds of gender, racial/ethnic origin, religion and belief, disability, age, sexual orientation or body image’.</a:t>
            </a:r>
            <a:endParaRPr/>
          </a:p>
          <a:p>
            <a:pPr marL="0" lvl="0" indent="0" algn="l" rtl="0">
              <a:lnSpc>
                <a:spcPct val="100000"/>
              </a:lnSpc>
              <a:spcBef>
                <a:spcPts val="0"/>
              </a:spcBef>
              <a:spcAft>
                <a:spcPts val="0"/>
              </a:spcAft>
              <a:buSzPts val="1400"/>
              <a:buNone/>
            </a:pPr>
            <a:endParaRPr/>
          </a:p>
        </p:txBody>
      </p:sp>
      <p:sp>
        <p:nvSpPr>
          <p:cNvPr id="371" name="Google Shape;37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dd49517535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1dd49517535_0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None/>
            </a:pPr>
            <a:r>
              <a:rPr lang="en-US" sz="1600" b="1"/>
              <a:t>Relative EU Directives:</a:t>
            </a:r>
            <a:endParaRPr/>
          </a:p>
          <a:p>
            <a:pPr marL="0" lvl="0" indent="0" algn="l" rtl="0">
              <a:lnSpc>
                <a:spcPct val="90000"/>
              </a:lnSpc>
              <a:spcBef>
                <a:spcPts val="1000"/>
              </a:spcBef>
              <a:spcAft>
                <a:spcPts val="0"/>
              </a:spcAft>
              <a:buSzPts val="1200"/>
              <a:buNone/>
            </a:pPr>
            <a:endParaRPr b="1"/>
          </a:p>
          <a:p>
            <a:pPr marL="0" lvl="0" indent="0" algn="l" rtl="0">
              <a:lnSpc>
                <a:spcPct val="90000"/>
              </a:lnSpc>
              <a:spcBef>
                <a:spcPts val="1000"/>
              </a:spcBef>
              <a:spcAft>
                <a:spcPts val="0"/>
              </a:spcAft>
              <a:buSzPts val="1200"/>
              <a:buNone/>
            </a:pPr>
            <a:r>
              <a:rPr lang="en-US" b="1" i="1"/>
              <a:t>Directive 2000/43/EC of 29 June 2000</a:t>
            </a:r>
            <a:endParaRPr/>
          </a:p>
          <a:p>
            <a:pPr marL="0" lvl="0" indent="0" algn="l" rtl="0">
              <a:lnSpc>
                <a:spcPct val="90000"/>
              </a:lnSpc>
              <a:spcBef>
                <a:spcPts val="1000"/>
              </a:spcBef>
              <a:spcAft>
                <a:spcPts val="0"/>
              </a:spcAft>
              <a:buSzPts val="1200"/>
              <a:buNone/>
            </a:pPr>
            <a:r>
              <a:rPr lang="en-US"/>
              <a:t> Implementing the principle of equal treatment between persons irrespective of racial or ethnic origin</a:t>
            </a:r>
            <a:endParaRPr/>
          </a:p>
          <a:p>
            <a:pPr marL="0" lvl="0" indent="0" algn="l" rtl="0">
              <a:lnSpc>
                <a:spcPct val="90000"/>
              </a:lnSpc>
              <a:spcBef>
                <a:spcPts val="1000"/>
              </a:spcBef>
              <a:spcAft>
                <a:spcPts val="0"/>
              </a:spcAft>
              <a:buSzPts val="1200"/>
              <a:buNone/>
            </a:pPr>
            <a:r>
              <a:rPr lang="en-US" b="1"/>
              <a:t>Directive 2000/78/EC of 27 November 2000 </a:t>
            </a:r>
            <a:endParaRPr/>
          </a:p>
          <a:p>
            <a:pPr marL="0" lvl="0" indent="0" algn="l" rtl="0">
              <a:lnSpc>
                <a:spcPct val="90000"/>
              </a:lnSpc>
              <a:spcBef>
                <a:spcPts val="1000"/>
              </a:spcBef>
              <a:spcAft>
                <a:spcPts val="0"/>
              </a:spcAft>
              <a:buSzPts val="1200"/>
              <a:buNone/>
            </a:pPr>
            <a:r>
              <a:rPr lang="en-US"/>
              <a:t>Establishing a general framework for equal treatment in employment and occupation</a:t>
            </a:r>
            <a:endParaRPr/>
          </a:p>
          <a:p>
            <a:pPr marL="0" lvl="0" indent="0" algn="l" rtl="0">
              <a:lnSpc>
                <a:spcPct val="90000"/>
              </a:lnSpc>
              <a:spcBef>
                <a:spcPts val="1000"/>
              </a:spcBef>
              <a:spcAft>
                <a:spcPts val="0"/>
              </a:spcAft>
              <a:buSzPts val="1200"/>
              <a:buNone/>
            </a:pPr>
            <a:r>
              <a:rPr lang="en-US" b="1"/>
              <a:t>Directive 2002/73/EC of 23 September 2002 </a:t>
            </a:r>
            <a:endParaRPr/>
          </a:p>
          <a:p>
            <a:pPr marL="0" lvl="0" indent="0" algn="l" rtl="0">
              <a:lnSpc>
                <a:spcPct val="90000"/>
              </a:lnSpc>
              <a:spcBef>
                <a:spcPts val="1000"/>
              </a:spcBef>
              <a:spcAft>
                <a:spcPts val="0"/>
              </a:spcAft>
              <a:buSzPts val="1200"/>
              <a:buNone/>
            </a:pPr>
            <a:r>
              <a:rPr lang="en-US"/>
              <a:t>Amending Council Directive 76/207/EEC on the implementation of the principle of equal treatment for men and women as regards access to employment, vocational training and promotion, and working conditions</a:t>
            </a:r>
            <a:endParaRPr/>
          </a:p>
          <a:p>
            <a:pPr marL="0" lvl="0" indent="0" algn="l" rtl="0">
              <a:lnSpc>
                <a:spcPct val="90000"/>
              </a:lnSpc>
              <a:spcBef>
                <a:spcPts val="1000"/>
              </a:spcBef>
              <a:spcAft>
                <a:spcPts val="0"/>
              </a:spcAft>
              <a:buSzPts val="1200"/>
              <a:buNone/>
            </a:pPr>
            <a:r>
              <a:rPr lang="en-US" b="1" i="1"/>
              <a:t>Directive 89/391/EEC </a:t>
            </a:r>
            <a:endParaRPr/>
          </a:p>
          <a:p>
            <a:pPr marL="0" lvl="0" indent="0" algn="l" rtl="0">
              <a:lnSpc>
                <a:spcPct val="90000"/>
              </a:lnSpc>
              <a:spcBef>
                <a:spcPts val="1000"/>
              </a:spcBef>
              <a:spcAft>
                <a:spcPts val="0"/>
              </a:spcAft>
              <a:buSzPts val="1200"/>
              <a:buNone/>
            </a:pPr>
            <a:r>
              <a:rPr lang="en-US"/>
              <a:t>On the introduction of measures to encourage improvements in the safety and health of workers at work</a:t>
            </a:r>
            <a:endParaRPr b="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92" name="Google Shape;392;g1dd49517535_0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Commerce is a sector in which employees are deemed to be at an increased risk of violence from the public. As far back as 1995, the social partners in this sector agreed a joint statement on combating the issue.  In October 2009, the social partners launched a toolkit to help prevent third-party violence in commerce. The social partners in other sectors – including gas, electricity, railways and education – have taken similar initiatives.</a:t>
            </a:r>
            <a:endParaRPr/>
          </a:p>
          <a:p>
            <a:pPr marL="0" lvl="0" indent="0" algn="l" rtl="0">
              <a:lnSpc>
                <a:spcPct val="100000"/>
              </a:lnSpc>
              <a:spcBef>
                <a:spcPts val="0"/>
              </a:spcBef>
              <a:spcAft>
                <a:spcPts val="0"/>
              </a:spcAft>
              <a:buSzPts val="1400"/>
              <a:buNone/>
            </a:pPr>
            <a:endParaRPr/>
          </a:p>
        </p:txBody>
      </p:sp>
      <p:sp>
        <p:nvSpPr>
          <p:cNvPr id="447" name="Google Shape;4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Several international framework agreements are already in place at company level to combat sexual harassment and/or violence at work. These issues, and in particular the issue of violence against women, are more and more frequently included in such agreements</a:t>
            </a:r>
            <a:endParaRPr/>
          </a:p>
          <a:p>
            <a:pPr marL="228600" lvl="0" indent="-228600" algn="l" rtl="0">
              <a:lnSpc>
                <a:spcPct val="90000"/>
              </a:lnSpc>
              <a:spcBef>
                <a:spcPts val="1000"/>
              </a:spcBef>
              <a:spcAft>
                <a:spcPts val="0"/>
              </a:spcAft>
              <a:buClr>
                <a:schemeClr val="dk1"/>
              </a:buClr>
              <a:buSzPts val="1200"/>
              <a:buChar char="•"/>
            </a:pPr>
            <a:r>
              <a:rPr lang="en-US"/>
              <a:t>The French energy group EDF’s international framework agreement on corporate social responsibility, concluded in March 2018, contains a chapter entitled ‘Combating all forms of harassment and violence in the workplace’.  Some transnational companies have concluded agreements on the issue of sexual harassment (for example, Unilever, Sodexo,  Meliá Hotels International and the AccorInvest group  ).</a:t>
            </a:r>
            <a:endParaRPr/>
          </a:p>
          <a:p>
            <a:pPr marL="228600" lvl="0" indent="-228600" algn="l" rtl="0">
              <a:lnSpc>
                <a:spcPct val="90000"/>
              </a:lnSpc>
              <a:spcBef>
                <a:spcPts val="1000"/>
              </a:spcBef>
              <a:spcAft>
                <a:spcPts val="0"/>
              </a:spcAft>
              <a:buClr>
                <a:schemeClr val="dk1"/>
              </a:buClr>
              <a:buSzPts val="1200"/>
              <a:buChar char="•"/>
            </a:pPr>
            <a:r>
              <a:rPr lang="en-US"/>
              <a:t>On 3 October 2018, the Carrefour group and the UNI Global Union federation appended a European Works Council declaration ‘addressing the issue of violence against women at work’ to their framework agreement.  The text emphasises the need for training and the organisation of awareness-raising activities. The signatories also call on people to reject ‘sexist or degrading comments and behaviour aimed at women in the workplace’ and to refuse to let these become commonplace.</a:t>
            </a:r>
            <a:endParaRPr/>
          </a:p>
          <a:p>
            <a:pPr marL="0" lvl="0" indent="0" algn="l" rtl="0">
              <a:lnSpc>
                <a:spcPct val="100000"/>
              </a:lnSpc>
              <a:spcBef>
                <a:spcPts val="0"/>
              </a:spcBef>
              <a:spcAft>
                <a:spcPts val="0"/>
              </a:spcAft>
              <a:buSzPts val="1400"/>
              <a:buNone/>
            </a:pPr>
            <a:endParaRPr/>
          </a:p>
        </p:txBody>
      </p:sp>
      <p:sp>
        <p:nvSpPr>
          <p:cNvPr id="459" name="Google Shape;45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dd49517535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g1dd49517535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dd49517535_0_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g1dd49517535_0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dd49517535_0_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1dd49517535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dd4951753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1dd495175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dd49517535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dd49517535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Font typeface="Arial"/>
              <a:buNone/>
            </a:pPr>
            <a:r>
              <a:rPr lang="en-US" sz="1600" b="1"/>
              <a:t>Relative EU Directives:</a:t>
            </a:r>
            <a:endParaRPr/>
          </a:p>
          <a:p>
            <a:pPr marL="0" lvl="0" indent="0" algn="l" rtl="0">
              <a:lnSpc>
                <a:spcPct val="90000"/>
              </a:lnSpc>
              <a:spcBef>
                <a:spcPts val="1000"/>
              </a:spcBef>
              <a:spcAft>
                <a:spcPts val="0"/>
              </a:spcAft>
              <a:buClr>
                <a:schemeClr val="dk1"/>
              </a:buClr>
              <a:buSzPts val="1200"/>
              <a:buFont typeface="Arial"/>
              <a:buNone/>
            </a:pPr>
            <a:endParaRPr b="1"/>
          </a:p>
          <a:p>
            <a:pPr marL="0" lvl="0" indent="0" algn="l" rtl="0">
              <a:lnSpc>
                <a:spcPct val="90000"/>
              </a:lnSpc>
              <a:spcBef>
                <a:spcPts val="1000"/>
              </a:spcBef>
              <a:spcAft>
                <a:spcPts val="0"/>
              </a:spcAft>
              <a:buClr>
                <a:schemeClr val="dk1"/>
              </a:buClr>
              <a:buSzPts val="1200"/>
              <a:buFont typeface="Arial"/>
              <a:buNone/>
            </a:pPr>
            <a:r>
              <a:rPr lang="en-US" b="1" i="1"/>
              <a:t>Directive 2000/43/EC of 29 June 2000</a:t>
            </a:r>
            <a:endParaRPr/>
          </a:p>
          <a:p>
            <a:pPr marL="0" lvl="0" indent="0" algn="l" rtl="0">
              <a:lnSpc>
                <a:spcPct val="90000"/>
              </a:lnSpc>
              <a:spcBef>
                <a:spcPts val="1000"/>
              </a:spcBef>
              <a:spcAft>
                <a:spcPts val="0"/>
              </a:spcAft>
              <a:buClr>
                <a:schemeClr val="dk1"/>
              </a:buClr>
              <a:buSzPts val="1200"/>
              <a:buFont typeface="Arial"/>
              <a:buNone/>
            </a:pPr>
            <a:r>
              <a:rPr lang="en-US"/>
              <a:t> Implementing the principle of equal treatment between persons irrespective of racial or ethnic origin</a:t>
            </a:r>
            <a:endParaRPr/>
          </a:p>
          <a:p>
            <a:pPr marL="0" lvl="0" indent="0" algn="l" rtl="0">
              <a:lnSpc>
                <a:spcPct val="90000"/>
              </a:lnSpc>
              <a:spcBef>
                <a:spcPts val="1000"/>
              </a:spcBef>
              <a:spcAft>
                <a:spcPts val="0"/>
              </a:spcAft>
              <a:buClr>
                <a:schemeClr val="dk1"/>
              </a:buClr>
              <a:buSzPts val="1200"/>
              <a:buFont typeface="Arial"/>
              <a:buNone/>
            </a:pPr>
            <a:r>
              <a:rPr lang="en-US" b="1"/>
              <a:t>Directive 2000/78/EC of 27 November 2000 </a:t>
            </a:r>
            <a:endParaRPr/>
          </a:p>
          <a:p>
            <a:pPr marL="0" lvl="0" indent="0" algn="l" rtl="0">
              <a:lnSpc>
                <a:spcPct val="90000"/>
              </a:lnSpc>
              <a:spcBef>
                <a:spcPts val="1000"/>
              </a:spcBef>
              <a:spcAft>
                <a:spcPts val="0"/>
              </a:spcAft>
              <a:buClr>
                <a:schemeClr val="dk1"/>
              </a:buClr>
              <a:buSzPts val="1200"/>
              <a:buFont typeface="Arial"/>
              <a:buNone/>
            </a:pPr>
            <a:r>
              <a:rPr lang="en-US"/>
              <a:t>Establishing a general framework for equal treatment in employment and occupation</a:t>
            </a:r>
            <a:endParaRPr/>
          </a:p>
          <a:p>
            <a:pPr marL="0" lvl="0" indent="0" algn="l" rtl="0">
              <a:lnSpc>
                <a:spcPct val="90000"/>
              </a:lnSpc>
              <a:spcBef>
                <a:spcPts val="1000"/>
              </a:spcBef>
              <a:spcAft>
                <a:spcPts val="0"/>
              </a:spcAft>
              <a:buClr>
                <a:schemeClr val="dk1"/>
              </a:buClr>
              <a:buSzPts val="1200"/>
              <a:buFont typeface="Arial"/>
              <a:buNone/>
            </a:pPr>
            <a:r>
              <a:rPr lang="en-US" b="1"/>
              <a:t>Directive 2002/73/EC of 23 September 2002 </a:t>
            </a:r>
            <a:endParaRPr/>
          </a:p>
          <a:p>
            <a:pPr marL="0" lvl="0" indent="0" algn="l" rtl="0">
              <a:lnSpc>
                <a:spcPct val="90000"/>
              </a:lnSpc>
              <a:spcBef>
                <a:spcPts val="1000"/>
              </a:spcBef>
              <a:spcAft>
                <a:spcPts val="0"/>
              </a:spcAft>
              <a:buClr>
                <a:schemeClr val="dk1"/>
              </a:buClr>
              <a:buSzPts val="1200"/>
              <a:buFont typeface="Arial"/>
              <a:buNone/>
            </a:pPr>
            <a:r>
              <a:rPr lang="en-US"/>
              <a:t>Amending Council Directive 76/207/EEC on the implementation of the principle of equal treatment for men and women as regards access to employment, vocational training and promotion, and working conditions</a:t>
            </a:r>
            <a:endParaRPr/>
          </a:p>
          <a:p>
            <a:pPr marL="0" lvl="0" indent="0" algn="l" rtl="0">
              <a:lnSpc>
                <a:spcPct val="90000"/>
              </a:lnSpc>
              <a:spcBef>
                <a:spcPts val="1000"/>
              </a:spcBef>
              <a:spcAft>
                <a:spcPts val="0"/>
              </a:spcAft>
              <a:buClr>
                <a:schemeClr val="dk1"/>
              </a:buClr>
              <a:buSzPts val="1200"/>
              <a:buFont typeface="Arial"/>
              <a:buNone/>
            </a:pPr>
            <a:r>
              <a:rPr lang="en-US" b="1" i="1"/>
              <a:t>Directive 89/391/EEC </a:t>
            </a:r>
            <a:endParaRPr/>
          </a:p>
          <a:p>
            <a:pPr marL="0" lvl="0" indent="0" algn="l" rtl="0">
              <a:lnSpc>
                <a:spcPct val="90000"/>
              </a:lnSpc>
              <a:spcBef>
                <a:spcPts val="1000"/>
              </a:spcBef>
              <a:spcAft>
                <a:spcPts val="0"/>
              </a:spcAft>
              <a:buClr>
                <a:schemeClr val="dk1"/>
              </a:buClr>
              <a:buSzPts val="1200"/>
              <a:buFont typeface="Arial"/>
              <a:buNone/>
            </a:pPr>
            <a:r>
              <a:rPr lang="en-US"/>
              <a:t>On the introduction of measures to encourage improvements in the safety and health of workers at work</a:t>
            </a:r>
            <a:endParaRPr b="1"/>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147" name="Google Shape;147;g1dd49517535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EU-level legislation</a:t>
            </a:r>
            <a:endParaRPr/>
          </a:p>
          <a:p>
            <a:pPr marL="0" lvl="0" indent="0" algn="l" rtl="0">
              <a:lnSpc>
                <a:spcPct val="100000"/>
              </a:lnSpc>
              <a:spcBef>
                <a:spcPts val="0"/>
              </a:spcBef>
              <a:spcAft>
                <a:spcPts val="0"/>
              </a:spcAft>
              <a:buSzPts val="1400"/>
              <a:buNone/>
            </a:pPr>
            <a:r>
              <a:rPr lang="en-US" b="1"/>
              <a:t>Harassment</a:t>
            </a:r>
            <a:r>
              <a:rPr lang="en-US"/>
              <a:t> is defined as a situation </a:t>
            </a:r>
            <a:r>
              <a:rPr lang="en-US" i="1"/>
              <a:t>‘where an unwanted conduct occurs with the purpose or effect of violating the dignity of a person, and of creating an intimidating, hostile, degrading, humiliating or offensive environment’. </a:t>
            </a:r>
            <a:endParaRPr/>
          </a:p>
          <a:p>
            <a:pPr marL="0" lvl="0" indent="0" algn="l" rtl="0">
              <a:lnSpc>
                <a:spcPct val="100000"/>
              </a:lnSpc>
              <a:spcBef>
                <a:spcPts val="0"/>
              </a:spcBef>
              <a:spcAft>
                <a:spcPts val="0"/>
              </a:spcAft>
              <a:buSzPts val="1400"/>
              <a:buNone/>
            </a:pPr>
            <a:r>
              <a:rPr lang="en-US" b="1"/>
              <a:t>Sexual harassment </a:t>
            </a:r>
            <a:r>
              <a:rPr lang="en-US"/>
              <a:t>is said to take place where any form of </a:t>
            </a:r>
            <a:r>
              <a:rPr lang="en-US" i="1"/>
              <a:t>‘unwanted verbal, non-verbal or physical conduct of a sexual nature occurs, with the purpose or effect of violating the dignity of a person, in particular when creating an intimidating, hostile, degrading, humiliating or offensive environment’. </a:t>
            </a:r>
            <a:endParaRPr/>
          </a:p>
          <a:p>
            <a:pPr marL="0" lvl="0" indent="0" algn="l" rtl="0">
              <a:lnSpc>
                <a:spcPct val="100000"/>
              </a:lnSpc>
              <a:spcBef>
                <a:spcPts val="0"/>
              </a:spcBef>
              <a:spcAft>
                <a:spcPts val="0"/>
              </a:spcAft>
              <a:buSzPts val="1400"/>
              <a:buNone/>
            </a:pPr>
            <a:r>
              <a:rPr lang="en-US" b="1"/>
              <a:t>Directive 2002/73/EC</a:t>
            </a:r>
            <a:endParaRPr/>
          </a:p>
          <a:p>
            <a:pPr marL="0" lvl="0" indent="0" algn="l" rtl="0">
              <a:lnSpc>
                <a:spcPct val="100000"/>
              </a:lnSpc>
              <a:spcBef>
                <a:spcPts val="0"/>
              </a:spcBef>
              <a:spcAft>
                <a:spcPts val="0"/>
              </a:spcAft>
              <a:buSzPts val="1400"/>
              <a:buNone/>
            </a:pPr>
            <a:endParaRPr/>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t>ILO Violence and Harassment Convention 2019</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In June 2019, the historic General Conference of the International Labour Organization (ILO) adopted the: </a:t>
            </a:r>
            <a:endParaRPr/>
          </a:p>
          <a:p>
            <a:pPr marL="0" lvl="0" indent="0" algn="l" rtl="0">
              <a:lnSpc>
                <a:spcPct val="90000"/>
              </a:lnSpc>
              <a:spcBef>
                <a:spcPts val="1000"/>
              </a:spcBef>
              <a:spcAft>
                <a:spcPts val="0"/>
              </a:spcAft>
              <a:buClr>
                <a:schemeClr val="dk1"/>
              </a:buClr>
              <a:buSzPts val="2800"/>
              <a:buNone/>
            </a:pPr>
            <a:r>
              <a:rPr lang="en-US"/>
              <a:t>-</a:t>
            </a:r>
            <a:r>
              <a:rPr lang="en-US" b="1"/>
              <a:t>Violence and Harassment Convention190 (C190) and the </a:t>
            </a:r>
            <a:endParaRPr/>
          </a:p>
          <a:p>
            <a:pPr marL="0" lvl="0" indent="0" algn="l" rtl="0">
              <a:lnSpc>
                <a:spcPct val="90000"/>
              </a:lnSpc>
              <a:spcBef>
                <a:spcPts val="1000"/>
              </a:spcBef>
              <a:spcAft>
                <a:spcPts val="0"/>
              </a:spcAft>
              <a:buClr>
                <a:schemeClr val="dk1"/>
              </a:buClr>
              <a:buSzPts val="2800"/>
              <a:buNone/>
            </a:pPr>
            <a:r>
              <a:rPr lang="en-US" b="1"/>
              <a:t>-Recommendation 206 (R206) </a:t>
            </a:r>
            <a:r>
              <a:rPr lang="en-US"/>
              <a:t>,</a:t>
            </a:r>
            <a:endParaRPr/>
          </a:p>
          <a:p>
            <a:pPr marL="0" lvl="0" indent="0" algn="l" rtl="0">
              <a:lnSpc>
                <a:spcPct val="90000"/>
              </a:lnSpc>
              <a:spcBef>
                <a:spcPts val="1000"/>
              </a:spcBef>
              <a:spcAft>
                <a:spcPts val="0"/>
              </a:spcAft>
              <a:buClr>
                <a:schemeClr val="dk1"/>
              </a:buClr>
              <a:buSzPts val="2800"/>
              <a:buNone/>
            </a:pPr>
            <a:r>
              <a:rPr lang="en-US"/>
              <a:t>and created a new momentum in the fight against violence and harassment – including gender-based violence and harassment - in the world of work and had a huge significance for workers – particularly women workers</a:t>
            </a:r>
            <a:endParaRPr/>
          </a:p>
          <a:p>
            <a:pPr marL="0" lvl="0" indent="0" algn="l" rtl="0">
              <a:lnSpc>
                <a:spcPct val="100000"/>
              </a:lnSpc>
              <a:spcBef>
                <a:spcPts val="0"/>
              </a:spcBef>
              <a:spcAft>
                <a:spcPts val="0"/>
              </a:spcAft>
              <a:buSzPts val="1400"/>
              <a:buNone/>
            </a:pPr>
            <a:endParaRPr/>
          </a:p>
        </p:txBody>
      </p:sp>
      <p:sp>
        <p:nvSpPr>
          <p:cNvPr id="173" name="Google Shape;17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b="1"/>
              <a:t>EU Gender Equality Strategy</a:t>
            </a:r>
            <a:endParaRPr/>
          </a:p>
          <a:p>
            <a:pPr marL="228600" lvl="0" indent="-228600" algn="l" rtl="0">
              <a:lnSpc>
                <a:spcPct val="90000"/>
              </a:lnSpc>
              <a:spcBef>
                <a:spcPts val="1000"/>
              </a:spcBef>
              <a:spcAft>
                <a:spcPts val="0"/>
              </a:spcAft>
              <a:buClr>
                <a:schemeClr val="dk1"/>
              </a:buClr>
              <a:buSzPts val="1200"/>
              <a:buChar char="•"/>
            </a:pPr>
            <a:r>
              <a:rPr lang="en-US"/>
              <a:t>On 5 March 2020, the European Commission presented its Gender Equality Strategy 2020–2025. This strategy covers all sources of gender inequality and violence against women. It contains various references to combating sexual harassment. </a:t>
            </a:r>
            <a:endParaRPr/>
          </a:p>
          <a:p>
            <a:pPr marL="228600" lvl="0" indent="-90804" algn="l" rtl="0">
              <a:lnSpc>
                <a:spcPct val="90000"/>
              </a:lnSpc>
              <a:spcBef>
                <a:spcPts val="1000"/>
              </a:spcBef>
              <a:spcAft>
                <a:spcPts val="0"/>
              </a:spcAft>
              <a:buClr>
                <a:schemeClr val="dk1"/>
              </a:buClr>
              <a:buSzPts val="1200"/>
              <a:buNone/>
            </a:pPr>
            <a:endParaRPr/>
          </a:p>
          <a:p>
            <a:pPr marL="228600" lvl="0" indent="-228600" algn="l" rtl="0">
              <a:lnSpc>
                <a:spcPct val="90000"/>
              </a:lnSpc>
              <a:spcBef>
                <a:spcPts val="1000"/>
              </a:spcBef>
              <a:spcAft>
                <a:spcPts val="0"/>
              </a:spcAft>
              <a:buClr>
                <a:schemeClr val="dk1"/>
              </a:buClr>
              <a:buSzPts val="1200"/>
              <a:buChar char="•"/>
            </a:pPr>
            <a:r>
              <a:rPr lang="en-US"/>
              <a:t>In addition, in its proposed Digital Services Act of December 2020, the Commission aims to clarify what measures are expected from platforms to address illegal activities online, including online violence targeting women.</a:t>
            </a:r>
            <a:endParaRPr/>
          </a:p>
          <a:p>
            <a:pPr marL="0" lvl="0" indent="0" algn="l" rtl="0">
              <a:lnSpc>
                <a:spcPct val="100000"/>
              </a:lnSpc>
              <a:spcBef>
                <a:spcPts val="0"/>
              </a:spcBef>
              <a:spcAft>
                <a:spcPts val="0"/>
              </a:spcAft>
              <a:buSzPts val="1400"/>
              <a:buNone/>
            </a:pPr>
            <a:endParaRPr/>
          </a:p>
        </p:txBody>
      </p:sp>
      <p:sp>
        <p:nvSpPr>
          <p:cNvPr id="181" name="Google Shape;1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 name="Google Shape;30;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7"/>
        <p:cNvGrpSpPr/>
        <p:nvPr/>
      </p:nvGrpSpPr>
      <p:grpSpPr>
        <a:xfrm>
          <a:off x="0" y="0"/>
          <a:ext cx="0" cy="0"/>
          <a:chOff x="0" y="0"/>
          <a:chExt cx="0" cy="0"/>
        </a:xfrm>
      </p:grpSpPr>
      <p:sp>
        <p:nvSpPr>
          <p:cNvPr id="48" name="Google Shape;48;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1"/>
        <p:cNvGrpSpPr/>
        <p:nvPr/>
      </p:nvGrpSpPr>
      <p:grpSpPr>
        <a:xfrm>
          <a:off x="0" y="0"/>
          <a:ext cx="0" cy="0"/>
          <a:chOff x="0" y="0"/>
          <a:chExt cx="0" cy="0"/>
        </a:xfrm>
      </p:grpSpPr>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ituc-csi.org/IMG/pdf/c190_faqs_en.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dropbox.com/s/gqbgue68va763p7/C190%20Final%20English.mp4?dl=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ilo.ch/wcmsp5/groups/public/ed_dialogue/actrav/documents/briefingnote/wcms_749786.pdf" TargetMode="External"/><Relationship Id="rId3" Type="http://schemas.openxmlformats.org/officeDocument/2006/relationships/hyperlink" Target="https://www.ilo.org/dyn/normlex/en/f?p=NORMLEXPUB:12100:0::NO::P12100_ILO_CODE:C190" TargetMode="External"/><Relationship Id="rId7" Type="http://schemas.openxmlformats.org/officeDocument/2006/relationships/hyperlink" Target="https://www.ituc-csi.org/IMG/pdf/c190_faqs_en.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ituc-csi.org/IMG/pdf/c190_mini_guide_en.pdf" TargetMode="External"/><Relationship Id="rId5" Type="http://schemas.openxmlformats.org/officeDocument/2006/relationships/hyperlink" Target="https://www.dropbox.com/s/gqbgue68va763p7/C190%20Final%20English.mp4?dl=0" TargetMode="External"/><Relationship Id="rId4" Type="http://schemas.openxmlformats.org/officeDocument/2006/relationships/hyperlink" Target="https://www.ilo.org/dyn/normlex/en/f?p=NORMLEXPUB:12100:0::NO::P12100_ILO_CODE:R206" TargetMode="External"/><Relationship Id="rId9" Type="http://schemas.openxmlformats.org/officeDocument/2006/relationships/hyperlink" Target="https://www.ilo.org/wcmsp5/groups/public/---ed_norm/---relconf/documents/meetingdocument/wcms_533534.pdf"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lpf.lt/" TargetMode="External"/><Relationship Id="rId3" Type="http://schemas.openxmlformats.org/officeDocument/2006/relationships/image" Target="../media/image9.png"/><Relationship Id="rId7" Type="http://schemas.openxmlformats.org/officeDocument/2006/relationships/hyperlink" Target="http://www.beneke-prinzhorn.de/" TargetMode="External"/><Relationship Id="rId12"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dekaplus.eu/" TargetMode="External"/><Relationship Id="rId5" Type="http://schemas.openxmlformats.org/officeDocument/2006/relationships/image" Target="../media/image10.png"/><Relationship Id="rId15" Type="http://schemas.openxmlformats.org/officeDocument/2006/relationships/hyperlink" Target="https://www.uzvediba.lv/kontakti/" TargetMode="External"/><Relationship Id="rId10" Type="http://schemas.openxmlformats.org/officeDocument/2006/relationships/image" Target="../media/image13.png"/><Relationship Id="rId4" Type="http://schemas.openxmlformats.org/officeDocument/2006/relationships/hyperlink" Target="http://www.czu.cz/" TargetMode="External"/><Relationship Id="rId9" Type="http://schemas.openxmlformats.org/officeDocument/2006/relationships/hyperlink" Target="https://kek-dias.gr/" TargetMode="External"/><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social/BlobServlet?docId=24122&amp;langId=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lo.org/dyn/normlex/en/f?p=NORMLEXPUB:12100:0::NO::P12100_ILO_CODE:C19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7"/>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7"/>
          <p:cNvSpPr txBox="1">
            <a:spLocks noGrp="1"/>
          </p:cNvSpPr>
          <p:nvPr>
            <p:ph type="ctrTitle"/>
          </p:nvPr>
        </p:nvSpPr>
        <p:spPr>
          <a:xfrm>
            <a:off x="388111" y="4770613"/>
            <a:ext cx="11618831" cy="100065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2"/>
              </a:buClr>
              <a:buSzPts val="4000"/>
              <a:buFont typeface="Calibri"/>
              <a:buNone/>
            </a:pPr>
            <a:r>
              <a:rPr lang="en-US" sz="4000" b="1">
                <a:solidFill>
                  <a:schemeClr val="dk2"/>
                </a:solidFill>
              </a:rPr>
              <a:t>EU &amp; national instruments to combat workplace violence / legal basis</a:t>
            </a:r>
            <a:endParaRPr sz="4000" b="1">
              <a:solidFill>
                <a:schemeClr val="dk2"/>
              </a:solidFill>
            </a:endParaRPr>
          </a:p>
        </p:txBody>
      </p:sp>
      <p:pic>
        <p:nvPicPr>
          <p:cNvPr id="90" name="Google Shape;90;p7" descr="Ein Bild, das Text enthält.&#10;&#10;Automatisch generierte Beschreibung"/>
          <p:cNvPicPr preferRelativeResize="0"/>
          <p:nvPr/>
        </p:nvPicPr>
        <p:blipFill rotWithShape="1">
          <a:blip r:embed="rId3">
            <a:alphaModFix/>
          </a:blip>
          <a:srcRect t="2802" b="3425"/>
          <a:stretch/>
        </p:blipFill>
        <p:spPr>
          <a:xfrm>
            <a:off x="-1" y="10"/>
            <a:ext cx="12192001" cy="4201449"/>
          </a:xfrm>
          <a:prstGeom prst="rect">
            <a:avLst/>
          </a:prstGeom>
          <a:noFill/>
          <a:ln>
            <a:noFill/>
          </a:ln>
        </p:spPr>
      </p:pic>
      <p:grpSp>
        <p:nvGrpSpPr>
          <p:cNvPr id="91" name="Google Shape;91;p7"/>
          <p:cNvGrpSpPr/>
          <p:nvPr/>
        </p:nvGrpSpPr>
        <p:grpSpPr>
          <a:xfrm>
            <a:off x="-1" y="2941813"/>
            <a:ext cx="12188952" cy="1828800"/>
            <a:chOff x="-305" y="3144820"/>
            <a:chExt cx="9182100" cy="1551136"/>
          </a:xfrm>
        </p:grpSpPr>
        <p:sp>
          <p:nvSpPr>
            <p:cNvPr id="92" name="Google Shape;92;p7"/>
            <p:cNvSpPr/>
            <p:nvPr/>
          </p:nvSpPr>
          <p:spPr>
            <a:xfrm>
              <a:off x="-305" y="3676854"/>
              <a:ext cx="9182100" cy="1019102"/>
            </a:xfrm>
            <a:custGeom>
              <a:avLst/>
              <a:gdLst/>
              <a:ahLst/>
              <a:cxnLst/>
              <a:rect l="l" t="t" r="r" b="b"/>
              <a:pathLst>
                <a:path w="9182100" h="1019102" extrusionOk="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7"/>
            <p:cNvSpPr/>
            <p:nvPr/>
          </p:nvSpPr>
          <p:spPr>
            <a:xfrm>
              <a:off x="-305" y="3144820"/>
              <a:ext cx="9182100" cy="932744"/>
            </a:xfrm>
            <a:custGeom>
              <a:avLst/>
              <a:gdLst/>
              <a:ahLst/>
              <a:cxnLst/>
              <a:rect l="l" t="t" r="r" b="b"/>
              <a:pathLst>
                <a:path w="9182100" h="932744" extrusionOk="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7"/>
            <p:cNvSpPr/>
            <p:nvPr/>
          </p:nvSpPr>
          <p:spPr>
            <a:xfrm>
              <a:off x="-305" y="3580789"/>
              <a:ext cx="9182100" cy="544245"/>
            </a:xfrm>
            <a:custGeom>
              <a:avLst/>
              <a:gdLst/>
              <a:ahLst/>
              <a:cxnLst/>
              <a:rect l="l" t="t" r="r" b="b"/>
              <a:pathLst>
                <a:path w="9182100" h="544245" extrusionOk="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7"/>
            <p:cNvSpPr/>
            <p:nvPr/>
          </p:nvSpPr>
          <p:spPr>
            <a:xfrm>
              <a:off x="-305" y="3324550"/>
              <a:ext cx="9182100" cy="765639"/>
            </a:xfrm>
            <a:custGeom>
              <a:avLst/>
              <a:gdLst/>
              <a:ahLst/>
              <a:cxnLst/>
              <a:rect l="l" t="t" r="r" b="b"/>
              <a:pathLst>
                <a:path w="9182100" h="765639" extrusionOk="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6" name="Google Shape;96;p7"/>
          <p:cNvPicPr preferRelativeResize="0"/>
          <p:nvPr/>
        </p:nvPicPr>
        <p:blipFill>
          <a:blip r:embed="rId4">
            <a:alphaModFix/>
          </a:blip>
          <a:stretch>
            <a:fillRect/>
          </a:stretch>
        </p:blipFill>
        <p:spPr>
          <a:xfrm>
            <a:off x="445449" y="5484887"/>
            <a:ext cx="2439992" cy="512303"/>
          </a:xfrm>
          <a:prstGeom prst="rect">
            <a:avLst/>
          </a:prstGeom>
          <a:noFill/>
          <a:ln>
            <a:noFill/>
          </a:ln>
        </p:spPr>
      </p:pic>
      <p:sp>
        <p:nvSpPr>
          <p:cNvPr id="97" name="Google Shape;97;p7"/>
          <p:cNvSpPr txBox="1"/>
          <p:nvPr/>
        </p:nvSpPr>
        <p:spPr>
          <a:xfrm>
            <a:off x="426720" y="6056820"/>
            <a:ext cx="11338500" cy="977150"/>
          </a:xfrm>
          <a:prstGeom prst="rect">
            <a:avLst/>
          </a:prstGeom>
          <a:noFill/>
          <a:ln>
            <a:noFill/>
          </a:ln>
        </p:spPr>
        <p:txBody>
          <a:bodyPr spcFirstLastPara="1" wrap="square" lIns="91425" tIns="45700" rIns="91425" bIns="45700" anchor="t" anchorCtr="0">
            <a:spAutoFit/>
          </a:bodyPr>
          <a:lstStyle/>
          <a:p>
            <a:pPr marL="0" lvl="0" indent="0" algn="just" rtl="0">
              <a:spcBef>
                <a:spcPts val="1200"/>
              </a:spcBef>
              <a:spcAft>
                <a:spcPts val="0"/>
              </a:spcAft>
              <a:buClr>
                <a:schemeClr val="dk1"/>
              </a:buClr>
              <a:buSzPts val="1100"/>
              <a:buFont typeface="Arial"/>
              <a:buNone/>
            </a:pPr>
            <a:r>
              <a:rPr lang="en-US" sz="1100" dirty="0">
                <a:solidFill>
                  <a:schemeClr val="dk1"/>
                </a:solidFill>
              </a:rPr>
              <a:t>The European Commission's support for the production of this publication does not constitute </a:t>
            </a:r>
            <a:br>
              <a:rPr lang="en-US" sz="1100" dirty="0">
                <a:solidFill>
                  <a:schemeClr val="dk1"/>
                </a:solidFill>
              </a:rPr>
            </a:br>
            <a:r>
              <a:rPr lang="en-US" sz="1100" dirty="0">
                <a:solidFill>
                  <a:schemeClr val="dk1"/>
                </a:solidFill>
              </a:rPr>
              <a:t>an endorsement of the contents, which reflect the views only of the authors, and the Commission cannot be</a:t>
            </a:r>
            <a:r>
              <a:rPr lang="cs-CZ" sz="1100">
                <a:solidFill>
                  <a:schemeClr val="dk1"/>
                </a:solidFill>
              </a:rPr>
              <a:t> </a:t>
            </a:r>
            <a:r>
              <a:rPr lang="en-US" sz="1100">
                <a:solidFill>
                  <a:schemeClr val="dk1"/>
                </a:solidFill>
              </a:rPr>
              <a:t>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0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10"/>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4000"/>
              <a:buFont typeface="Calibri"/>
              <a:buNone/>
            </a:pPr>
            <a:r>
              <a:rPr lang="en-US" sz="4000" b="1">
                <a:solidFill>
                  <a:srgbClr val="6789B9"/>
                </a:solidFill>
              </a:rPr>
              <a:t>TOPIC 1</a:t>
            </a:r>
            <a:endParaRPr sz="4000"/>
          </a:p>
        </p:txBody>
      </p:sp>
      <p:sp>
        <p:nvSpPr>
          <p:cNvPr id="210" name="Google Shape;2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11" name="Google Shape;211;p10"/>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grpSp>
        <p:nvGrpSpPr>
          <p:cNvPr id="212" name="Google Shape;212;p10"/>
          <p:cNvGrpSpPr/>
          <p:nvPr/>
        </p:nvGrpSpPr>
        <p:grpSpPr>
          <a:xfrm>
            <a:off x="2032000" y="369432"/>
            <a:ext cx="8127999" cy="6119134"/>
            <a:chOff x="0" y="-350234"/>
            <a:chExt cx="8127999" cy="6119134"/>
          </a:xfrm>
        </p:grpSpPr>
        <p:sp>
          <p:nvSpPr>
            <p:cNvPr id="213" name="Google Shape;213;p10"/>
            <p:cNvSpPr/>
            <p:nvPr/>
          </p:nvSpPr>
          <p:spPr>
            <a:xfrm>
              <a:off x="2973921" y="2193422"/>
              <a:ext cx="1663460" cy="1356774"/>
            </a:xfrm>
            <a:prstGeom prst="roundRect">
              <a:avLst>
                <a:gd name="adj" fmla="val 16667"/>
              </a:avLst>
            </a:prstGeom>
            <a:gradFill>
              <a:gsLst>
                <a:gs pos="0">
                  <a:srgbClr val="99CFFF"/>
                </a:gs>
                <a:gs pos="35000">
                  <a:srgbClr val="B8DCFF"/>
                </a:gs>
                <a:gs pos="100000">
                  <a:srgbClr val="E2F0F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0"/>
            <p:cNvSpPr txBox="1"/>
            <p:nvPr/>
          </p:nvSpPr>
          <p:spPr>
            <a:xfrm>
              <a:off x="3040153" y="2259654"/>
              <a:ext cx="1530996" cy="1224310"/>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Legal Terms &amp; Definitions</a:t>
              </a:r>
              <a:endParaRPr sz="1600" b="1" i="0" u="none" strike="noStrike" cap="none">
                <a:solidFill>
                  <a:schemeClr val="dk1"/>
                </a:solidFill>
                <a:latin typeface="Calibri"/>
                <a:ea typeface="Calibri"/>
                <a:cs typeface="Calibri"/>
                <a:sym typeface="Calibri"/>
              </a:endParaRPr>
            </a:p>
          </p:txBody>
        </p:sp>
        <p:sp>
          <p:nvSpPr>
            <p:cNvPr id="215" name="Google Shape;215;p10"/>
            <p:cNvSpPr/>
            <p:nvPr/>
          </p:nvSpPr>
          <p:spPr>
            <a:xfrm rot="-5182748">
              <a:off x="3771150" y="2110937"/>
              <a:ext cx="165300" cy="0"/>
            </a:xfrm>
            <a:custGeom>
              <a:avLst/>
              <a:gdLst/>
              <a:ahLst/>
              <a:cxnLst/>
              <a:rect l="l" t="t" r="r" b="b"/>
              <a:pathLst>
                <a:path w="120000" h="120000" extrusionOk="0">
                  <a:moveTo>
                    <a:pt x="0" y="0"/>
                  </a:moveTo>
                  <a:lnTo>
                    <a:pt x="120000" y="0"/>
                  </a:lnTo>
                </a:path>
              </a:pathLst>
            </a:custGeom>
            <a:noFill/>
            <a:ln w="25400" cap="flat" cmpd="sng">
              <a:solidFill>
                <a:schemeClr val="accent6"/>
              </a:solidFill>
              <a:prstDash val="solid"/>
              <a:round/>
              <a:headEnd type="none" w="sm" len="sm"/>
              <a:tailEnd type="none" w="sm" len="sm"/>
            </a:ln>
          </p:spPr>
          <p:txBody>
            <a:bodyPr/>
            <a:lstStyle/>
            <a:p>
              <a:endParaRPr lang="cs-CZ"/>
            </a:p>
          </p:txBody>
        </p:sp>
        <p:sp>
          <p:nvSpPr>
            <p:cNvPr id="216" name="Google Shape;216;p10"/>
            <p:cNvSpPr/>
            <p:nvPr/>
          </p:nvSpPr>
          <p:spPr>
            <a:xfrm>
              <a:off x="2446113" y="-350234"/>
              <a:ext cx="2976336" cy="2378686"/>
            </a:xfrm>
            <a:prstGeom prst="roundRect">
              <a:avLst>
                <a:gd name="adj" fmla="val 16667"/>
              </a:avLst>
            </a:prstGeom>
            <a:gradFill>
              <a:gsLst>
                <a:gs pos="0">
                  <a:srgbClr val="9BFFF3"/>
                </a:gs>
                <a:gs pos="35000">
                  <a:srgbClr val="B9FFF4"/>
                </a:gs>
                <a:gs pos="100000">
                  <a:srgbClr val="E1FFFD"/>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0"/>
            <p:cNvSpPr txBox="1"/>
            <p:nvPr/>
          </p:nvSpPr>
          <p:spPr>
            <a:xfrm>
              <a:off x="2562231" y="-234116"/>
              <a:ext cx="2744100" cy="2146450"/>
            </a:xfrm>
            <a:prstGeom prst="rect">
              <a:avLst/>
            </a:prstGeom>
            <a:noFill/>
            <a:ln>
              <a:noFill/>
            </a:ln>
          </p:spPr>
          <p:txBody>
            <a:bodyPr spcFirstLastPara="1" wrap="square" lIns="48250" tIns="48250" rIns="48250" bIns="482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Recommendations</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65"/>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non-binding guidelines which give guidance to governments and are important tools for campaigns and negotiations.</a:t>
              </a:r>
              <a:endParaRPr sz="1600" b="0" i="0" u="none" strike="noStrike" cap="none">
                <a:solidFill>
                  <a:schemeClr val="dk1"/>
                </a:solidFill>
                <a:latin typeface="Arial"/>
                <a:ea typeface="Arial"/>
                <a:cs typeface="Arial"/>
                <a:sym typeface="Arial"/>
              </a:endParaRPr>
            </a:p>
          </p:txBody>
        </p:sp>
        <p:sp>
          <p:nvSpPr>
            <p:cNvPr id="218" name="Google Shape;218;p10"/>
            <p:cNvSpPr/>
            <p:nvPr/>
          </p:nvSpPr>
          <p:spPr>
            <a:xfrm rot="1972533">
              <a:off x="4623162" y="3457573"/>
              <a:ext cx="177582" cy="0"/>
            </a:xfrm>
            <a:custGeom>
              <a:avLst/>
              <a:gdLst/>
              <a:ahLst/>
              <a:cxnLst/>
              <a:rect l="l" t="t" r="r" b="b"/>
              <a:pathLst>
                <a:path w="120000" h="120000" extrusionOk="0">
                  <a:moveTo>
                    <a:pt x="0" y="0"/>
                  </a:moveTo>
                  <a:lnTo>
                    <a:pt x="120000" y="0"/>
                  </a:lnTo>
                </a:path>
              </a:pathLst>
            </a:custGeom>
            <a:noFill/>
            <a:ln w="25400" cap="flat" cmpd="sng">
              <a:solidFill>
                <a:schemeClr val="accent6"/>
              </a:solidFill>
              <a:prstDash val="solid"/>
              <a:round/>
              <a:headEnd type="none" w="sm" len="sm"/>
              <a:tailEnd type="none" w="sm" len="sm"/>
            </a:ln>
          </p:spPr>
          <p:txBody>
            <a:bodyPr/>
            <a:lstStyle/>
            <a:p>
              <a:endParaRPr lang="cs-CZ"/>
            </a:p>
          </p:txBody>
        </p:sp>
        <p:sp>
          <p:nvSpPr>
            <p:cNvPr id="219" name="Google Shape;219;p10"/>
            <p:cNvSpPr/>
            <p:nvPr/>
          </p:nvSpPr>
          <p:spPr>
            <a:xfrm>
              <a:off x="4786525" y="3402315"/>
              <a:ext cx="3341474" cy="2366585"/>
            </a:xfrm>
            <a:prstGeom prst="roundRect">
              <a:avLst>
                <a:gd name="adj" fmla="val 16667"/>
              </a:avLst>
            </a:prstGeom>
            <a:gradFill>
              <a:gsLst>
                <a:gs pos="0">
                  <a:srgbClr val="9DFFAB"/>
                </a:gs>
                <a:gs pos="35000">
                  <a:srgbClr val="BBFFC4"/>
                </a:gs>
                <a:gs pos="100000">
                  <a:srgbClr val="E4FFE7"/>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0"/>
            <p:cNvSpPr txBox="1"/>
            <p:nvPr/>
          </p:nvSpPr>
          <p:spPr>
            <a:xfrm>
              <a:off x="4902052" y="3517842"/>
              <a:ext cx="3110420" cy="2135531"/>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600" b="1" i="0" u="none" strike="noStrike" cap="none">
                  <a:solidFill>
                    <a:schemeClr val="dk1"/>
                  </a:solidFill>
                  <a:latin typeface="Arial"/>
                  <a:ea typeface="Arial"/>
                  <a:cs typeface="Arial"/>
                  <a:sym typeface="Arial"/>
                </a:rPr>
                <a:t>Ratification</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Arial"/>
                  <a:ea typeface="Arial"/>
                  <a:cs typeface="Arial"/>
                  <a:sym typeface="Arial"/>
                </a:rPr>
                <a:t>is when governments agree to put the contents of an internationally agreed standard into national law and it becomes obligatory</a:t>
              </a:r>
              <a:endParaRPr sz="1600" b="0"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221" name="Google Shape;221;p10"/>
            <p:cNvSpPr/>
            <p:nvPr/>
          </p:nvSpPr>
          <p:spPr>
            <a:xfrm rot="8664369">
              <a:off x="2805218" y="3521289"/>
              <a:ext cx="186086" cy="0"/>
            </a:xfrm>
            <a:custGeom>
              <a:avLst/>
              <a:gdLst/>
              <a:ahLst/>
              <a:cxnLst/>
              <a:rect l="l" t="t" r="r" b="b"/>
              <a:pathLst>
                <a:path w="120000" h="120000" extrusionOk="0">
                  <a:moveTo>
                    <a:pt x="0" y="0"/>
                  </a:moveTo>
                  <a:lnTo>
                    <a:pt x="120000" y="0"/>
                  </a:lnTo>
                </a:path>
              </a:pathLst>
            </a:custGeom>
            <a:noFill/>
            <a:ln w="25400" cap="flat" cmpd="sng">
              <a:solidFill>
                <a:schemeClr val="accent6"/>
              </a:solidFill>
              <a:prstDash val="solid"/>
              <a:round/>
              <a:headEnd type="none" w="sm" len="sm"/>
              <a:tailEnd type="none" w="sm" len="sm"/>
            </a:ln>
          </p:spPr>
          <p:txBody>
            <a:bodyPr/>
            <a:lstStyle/>
            <a:p>
              <a:endParaRPr lang="cs-CZ"/>
            </a:p>
          </p:txBody>
        </p:sp>
        <p:sp>
          <p:nvSpPr>
            <p:cNvPr id="222" name="Google Shape;222;p10"/>
            <p:cNvSpPr/>
            <p:nvPr/>
          </p:nvSpPr>
          <p:spPr>
            <a:xfrm>
              <a:off x="0" y="3464875"/>
              <a:ext cx="2822602" cy="2241464"/>
            </a:xfrm>
            <a:prstGeom prst="roundRect">
              <a:avLst>
                <a:gd name="adj" fmla="val 16667"/>
              </a:avLst>
            </a:prstGeom>
            <a:gradFill>
              <a:gsLst>
                <a:gs pos="0">
                  <a:srgbClr val="BCF5A4"/>
                </a:gs>
                <a:gs pos="35000">
                  <a:srgbClr val="CFF5C0"/>
                </a:gs>
                <a:gs pos="100000">
                  <a:srgbClr val="ECFDE5"/>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0"/>
            <p:cNvSpPr txBox="1"/>
            <p:nvPr/>
          </p:nvSpPr>
          <p:spPr>
            <a:xfrm>
              <a:off x="109419" y="3574294"/>
              <a:ext cx="2603764" cy="2022626"/>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Convention</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is a legally binding international agreement</a:t>
              </a:r>
              <a:endParaRPr sz="1600" b="0" i="0" u="none" strike="noStrike" cap="none">
                <a:solidFill>
                  <a:schemeClr val="dk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1dd49517535_0_177"/>
          <p:cNvPicPr preferRelativeResize="0"/>
          <p:nvPr/>
        </p:nvPicPr>
        <p:blipFill rotWithShape="1">
          <a:blip r:embed="rId3">
            <a:alphaModFix/>
          </a:blip>
          <a:srcRect/>
          <a:stretch/>
        </p:blipFill>
        <p:spPr>
          <a:xfrm>
            <a:off x="179250" y="-136553"/>
            <a:ext cx="12192000" cy="6858000"/>
          </a:xfrm>
          <a:prstGeom prst="rect">
            <a:avLst/>
          </a:prstGeom>
          <a:noFill/>
          <a:ln>
            <a:noFill/>
          </a:ln>
        </p:spPr>
      </p:pic>
      <p:sp>
        <p:nvSpPr>
          <p:cNvPr id="229" name="Google Shape;229;g1dd49517535_0_177"/>
          <p:cNvSpPr/>
          <p:nvPr/>
        </p:nvSpPr>
        <p:spPr>
          <a:xfrm>
            <a:off x="-800" y="-136550"/>
            <a:ext cx="12376492" cy="6995160"/>
          </a:xfrm>
          <a:custGeom>
            <a:avLst/>
            <a:gdLst/>
            <a:ahLst/>
            <a:cxnLst/>
            <a:rect l="l" t="t" r="r" b="b"/>
            <a:pathLst>
              <a:path w="24387176" h="13716000" extrusionOk="0">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5294"/>
                </a:srgbClr>
              </a:gs>
              <a:gs pos="100000">
                <a:srgbClr val="00B0F0">
                  <a:alpha val="89411"/>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Calibri"/>
              <a:buNone/>
            </a:pPr>
            <a:endParaRPr sz="900" b="0" i="0" u="none" strike="noStrike" cap="none">
              <a:solidFill>
                <a:srgbClr val="FFFFFF"/>
              </a:solidFill>
              <a:latin typeface="Calibri"/>
              <a:ea typeface="Calibri"/>
              <a:cs typeface="Calibri"/>
              <a:sym typeface="Calibri"/>
            </a:endParaRPr>
          </a:p>
        </p:txBody>
      </p:sp>
      <p:sp>
        <p:nvSpPr>
          <p:cNvPr id="230" name="Google Shape;230;g1dd49517535_0_177"/>
          <p:cNvSpPr txBox="1">
            <a:spLocks noGrp="1"/>
          </p:cNvSpPr>
          <p:nvPr>
            <p:ph type="sldNum" idx="12"/>
          </p:nvPr>
        </p:nvSpPr>
        <p:spPr>
          <a:xfrm>
            <a:off x="8610600" y="649350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31" name="Google Shape;231;g1dd49517535_0_177"/>
          <p:cNvSpPr txBox="1"/>
          <p:nvPr/>
        </p:nvSpPr>
        <p:spPr>
          <a:xfrm>
            <a:off x="1049311" y="1027906"/>
            <a:ext cx="3342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32" name="Google Shape;232;g1dd49517535_0_177"/>
          <p:cNvSpPr txBox="1">
            <a:spLocks noGrp="1"/>
          </p:cNvSpPr>
          <p:nvPr>
            <p:ph type="title"/>
          </p:nvPr>
        </p:nvSpPr>
        <p:spPr>
          <a:xfrm>
            <a:off x="464650" y="0"/>
            <a:ext cx="10515600" cy="82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sz="4000" b="1" u="sng">
                <a:solidFill>
                  <a:schemeClr val="lt1"/>
                </a:solidFill>
              </a:rPr>
              <a:t>Group Activity (10  min)</a:t>
            </a:r>
            <a:endParaRPr sz="4000" b="1" u="sng">
              <a:solidFill>
                <a:schemeClr val="lt1"/>
              </a:solidFill>
            </a:endParaRPr>
          </a:p>
        </p:txBody>
      </p:sp>
      <p:sp>
        <p:nvSpPr>
          <p:cNvPr id="233" name="Google Shape;233;g1dd49517535_0_177"/>
          <p:cNvSpPr txBox="1">
            <a:spLocks noGrp="1"/>
          </p:cNvSpPr>
          <p:nvPr>
            <p:ph type="body" idx="1"/>
          </p:nvPr>
        </p:nvSpPr>
        <p:spPr>
          <a:xfrm>
            <a:off x="179250" y="1027900"/>
            <a:ext cx="5449500" cy="5328600"/>
          </a:xfrm>
          <a:prstGeom prst="rect">
            <a:avLst/>
          </a:prstGeom>
          <a:noFill/>
          <a:ln w="9525" cap="flat" cmpd="sng">
            <a:solidFill>
              <a:srgbClr val="26262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endParaRPr sz="2400">
              <a:solidFill>
                <a:schemeClr val="lt1"/>
              </a:solidFill>
            </a:endParaRPr>
          </a:p>
          <a:p>
            <a:pPr marL="0" lvl="0" indent="0" algn="l" rtl="0">
              <a:spcBef>
                <a:spcPts val="0"/>
              </a:spcBef>
              <a:spcAft>
                <a:spcPts val="0"/>
              </a:spcAft>
              <a:buClr>
                <a:schemeClr val="dk1"/>
              </a:buClr>
              <a:buSzPts val="2800"/>
              <a:buNone/>
            </a:pPr>
            <a:endParaRPr sz="2400">
              <a:solidFill>
                <a:schemeClr val="lt1"/>
              </a:solidFill>
            </a:endParaRPr>
          </a:p>
          <a:p>
            <a:pPr marL="0" lvl="0" indent="0" algn="l" rtl="0">
              <a:spcBef>
                <a:spcPts val="0"/>
              </a:spcBef>
              <a:spcAft>
                <a:spcPts val="0"/>
              </a:spcAft>
              <a:buClr>
                <a:schemeClr val="dk1"/>
              </a:buClr>
              <a:buSzPts val="2800"/>
              <a:buNone/>
            </a:pPr>
            <a:r>
              <a:rPr lang="en-US" sz="2400">
                <a:solidFill>
                  <a:schemeClr val="lt1"/>
                </a:solidFill>
              </a:rPr>
              <a:t>Read the FAQs in the related document</a:t>
            </a:r>
            <a:br>
              <a:rPr lang="en-US" sz="2400">
                <a:solidFill>
                  <a:schemeClr val="lt1"/>
                </a:solidFill>
              </a:rPr>
            </a:br>
            <a:r>
              <a:rPr lang="en-US" sz="2400" b="1" u="sng">
                <a:solidFill>
                  <a:schemeClr val="lt1"/>
                </a:solidFill>
                <a:hlinkClick r:id="rId4">
                  <a:extLst>
                    <a:ext uri="{A12FA001-AC4F-418D-AE19-62706E023703}">
                      <ahyp:hlinkClr xmlns:ahyp="http://schemas.microsoft.com/office/drawing/2018/hyperlinkcolor" val="tx"/>
                    </a:ext>
                  </a:extLst>
                </a:hlinkClick>
              </a:rPr>
              <a:t>https://www.ituc-csi.org/IMG/pdf/c190_faqs_en.pdf</a:t>
            </a:r>
            <a:br>
              <a:rPr lang="en-US" sz="2400" b="1">
                <a:solidFill>
                  <a:schemeClr val="lt1"/>
                </a:solidFill>
              </a:rPr>
            </a:br>
            <a:endParaRPr sz="2400" b="1">
              <a:solidFill>
                <a:schemeClr val="lt1"/>
              </a:solidFill>
            </a:endParaRPr>
          </a:p>
          <a:p>
            <a:pPr marL="0" lvl="0" indent="0" algn="l" rtl="0">
              <a:spcBef>
                <a:spcPts val="0"/>
              </a:spcBef>
              <a:spcAft>
                <a:spcPts val="0"/>
              </a:spcAft>
              <a:buClr>
                <a:schemeClr val="dk1"/>
              </a:buClr>
              <a:buSzPts val="2800"/>
              <a:buNone/>
            </a:pPr>
            <a:endParaRPr sz="2400">
              <a:solidFill>
                <a:schemeClr val="lt1"/>
              </a:solidFill>
            </a:endParaRPr>
          </a:p>
          <a:p>
            <a:pPr marL="0" lvl="0" indent="0" algn="l" rtl="0">
              <a:spcBef>
                <a:spcPts val="0"/>
              </a:spcBef>
              <a:spcAft>
                <a:spcPts val="0"/>
              </a:spcAft>
              <a:buClr>
                <a:schemeClr val="dk1"/>
              </a:buClr>
              <a:buSzPts val="2800"/>
              <a:buFont typeface="Arial"/>
              <a:buNone/>
            </a:pPr>
            <a:r>
              <a:rPr lang="en-US" sz="2400">
                <a:solidFill>
                  <a:schemeClr val="lt1"/>
                </a:solidFill>
              </a:rPr>
              <a:t>You can split in two groups and discuss more characteristic situations that may or may not be covered by the Convention190 &amp; Recommendation 206</a:t>
            </a:r>
            <a:br>
              <a:rPr lang="en-US" sz="2400">
                <a:solidFill>
                  <a:schemeClr val="lt1"/>
                </a:solidFill>
              </a:rPr>
            </a:br>
            <a:endParaRPr sz="24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pic>
        <p:nvPicPr>
          <p:cNvPr id="238" name="Google Shape;238;p14" descr="Ein Bild, das Text enthält.&#10;&#10;Automatisch generierte Beschreibung"/>
          <p:cNvPicPr preferRelativeResize="0">
            <a:picLocks noGrp="1"/>
          </p:cNvPicPr>
          <p:nvPr>
            <p:ph type="body" idx="1"/>
          </p:nvPr>
        </p:nvPicPr>
        <p:blipFill rotWithShape="1">
          <a:blip r:embed="rId3">
            <a:alphaModFix/>
          </a:blip>
          <a:srcRect t="8415" b="7316"/>
          <a:stretch/>
        </p:blipFill>
        <p:spPr>
          <a:xfrm>
            <a:off x="0" y="10"/>
            <a:ext cx="12192000" cy="6857990"/>
          </a:xfrm>
          <a:prstGeom prst="rect">
            <a:avLst/>
          </a:prstGeom>
          <a:noFill/>
          <a:ln>
            <a:noFill/>
          </a:ln>
        </p:spPr>
      </p:pic>
      <p:sp>
        <p:nvSpPr>
          <p:cNvPr id="239" name="Google Shape;239;p14"/>
          <p:cNvSpPr/>
          <p:nvPr/>
        </p:nvSpPr>
        <p:spPr>
          <a:xfrm flipH="1">
            <a:off x="213575" y="760875"/>
            <a:ext cx="6017172" cy="5859824"/>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40" name="Google Shape;240;p14"/>
          <p:cNvSpPr txBox="1">
            <a:spLocks noGrp="1"/>
          </p:cNvSpPr>
          <p:nvPr>
            <p:ph type="title"/>
          </p:nvPr>
        </p:nvSpPr>
        <p:spPr>
          <a:xfrm>
            <a:off x="756900" y="2293625"/>
            <a:ext cx="4204200" cy="253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alibri"/>
              <a:buNone/>
            </a:pPr>
            <a:endParaRPr sz="4000"/>
          </a:p>
          <a:p>
            <a:pPr marL="0" lvl="0" indent="0" algn="ctr" rtl="0">
              <a:lnSpc>
                <a:spcPct val="90000"/>
              </a:lnSpc>
              <a:spcBef>
                <a:spcPts val="0"/>
              </a:spcBef>
              <a:spcAft>
                <a:spcPts val="0"/>
              </a:spcAft>
              <a:buClr>
                <a:schemeClr val="dk1"/>
              </a:buClr>
              <a:buSzPts val="2800"/>
              <a:buFont typeface="Calibri"/>
              <a:buNone/>
            </a:pPr>
            <a:endParaRPr sz="4000"/>
          </a:p>
          <a:p>
            <a:pPr marL="0" lvl="0" indent="0" algn="ctr" rtl="0">
              <a:lnSpc>
                <a:spcPct val="90000"/>
              </a:lnSpc>
              <a:spcBef>
                <a:spcPts val="0"/>
              </a:spcBef>
              <a:spcAft>
                <a:spcPts val="0"/>
              </a:spcAft>
              <a:buClr>
                <a:schemeClr val="dk1"/>
              </a:buClr>
              <a:buSzPts val="2800"/>
              <a:buFont typeface="Calibri"/>
              <a:buNone/>
            </a:pPr>
            <a:r>
              <a:rPr lang="en-US" sz="4000"/>
              <a:t>TOPIC 1</a:t>
            </a:r>
            <a:endParaRPr sz="4000"/>
          </a:p>
          <a:p>
            <a:pPr marL="0" lvl="0" indent="0" algn="ctr" rtl="0">
              <a:lnSpc>
                <a:spcPct val="90000"/>
              </a:lnSpc>
              <a:spcBef>
                <a:spcPts val="0"/>
              </a:spcBef>
              <a:spcAft>
                <a:spcPts val="0"/>
              </a:spcAft>
              <a:buClr>
                <a:schemeClr val="dk1"/>
              </a:buClr>
              <a:buSzPts val="2800"/>
              <a:buFont typeface="Calibri"/>
              <a:buNone/>
            </a:pPr>
            <a:r>
              <a:rPr lang="en-US" sz="4000"/>
              <a:t>National framework on violence &amp; discrimination of the project countries</a:t>
            </a:r>
            <a:endParaRPr sz="40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46" name="Google Shape;246;p15"/>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grpSp>
        <p:nvGrpSpPr>
          <p:cNvPr id="247" name="Google Shape;247;p15"/>
          <p:cNvGrpSpPr/>
          <p:nvPr/>
        </p:nvGrpSpPr>
        <p:grpSpPr>
          <a:xfrm>
            <a:off x="1664786" y="-114905"/>
            <a:ext cx="9712278" cy="6858002"/>
            <a:chOff x="-63213" y="-1119936"/>
            <a:chExt cx="9712278" cy="6858002"/>
          </a:xfrm>
        </p:grpSpPr>
        <p:sp>
          <p:nvSpPr>
            <p:cNvPr id="248" name="Google Shape;248;p15"/>
            <p:cNvSpPr/>
            <p:nvPr/>
          </p:nvSpPr>
          <p:spPr>
            <a:xfrm>
              <a:off x="1266469" y="-1119936"/>
              <a:ext cx="4212622" cy="4055947"/>
            </a:xfrm>
            <a:custGeom>
              <a:avLst/>
              <a:gdLst/>
              <a:ahLst/>
              <a:cxnLst/>
              <a:rect l="l" t="t" r="r" b="b"/>
              <a:pathLst>
                <a:path w="120000" h="120000" extrusionOk="0">
                  <a:moveTo>
                    <a:pt x="8099" y="60000"/>
                  </a:moveTo>
                  <a:lnTo>
                    <a:pt x="8099" y="60000"/>
                  </a:lnTo>
                  <a:cubicBezTo>
                    <a:pt x="8099" y="32904"/>
                    <a:pt x="29188" y="10426"/>
                    <a:pt x="56382" y="8537"/>
                  </a:cubicBezTo>
                  <a:cubicBezTo>
                    <a:pt x="83576" y="6649"/>
                    <a:pt x="107605" y="25993"/>
                    <a:pt x="111396" y="52825"/>
                  </a:cubicBezTo>
                  <a:cubicBezTo>
                    <a:pt x="115188" y="79657"/>
                    <a:pt x="97449" y="104832"/>
                    <a:pt x="70784" y="110462"/>
                  </a:cubicBezTo>
                  <a:lnTo>
                    <a:pt x="70233" y="118569"/>
                  </a:lnTo>
                  <a:lnTo>
                    <a:pt x="56948" y="104899"/>
                  </a:lnTo>
                  <a:lnTo>
                    <a:pt x="72267" y="88644"/>
                  </a:lnTo>
                  <a:lnTo>
                    <a:pt x="71722" y="96656"/>
                  </a:lnTo>
                  <a:cubicBezTo>
                    <a:pt x="90926" y="90763"/>
                    <a:pt x="102459" y="71589"/>
                    <a:pt x="98415" y="52279"/>
                  </a:cubicBezTo>
                  <a:cubicBezTo>
                    <a:pt x="94370" y="32970"/>
                    <a:pt x="76060" y="19793"/>
                    <a:pt x="56039" y="21784"/>
                  </a:cubicBezTo>
                  <a:cubicBezTo>
                    <a:pt x="36018" y="23776"/>
                    <a:pt x="20785" y="40288"/>
                    <a:pt x="20785" y="60000"/>
                  </a:cubicBezTo>
                  <a:close/>
                </a:path>
              </a:pathLst>
            </a:cu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5"/>
            <p:cNvSpPr/>
            <p:nvPr/>
          </p:nvSpPr>
          <p:spPr>
            <a:xfrm>
              <a:off x="2343886" y="-85739"/>
              <a:ext cx="2173299" cy="197287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5"/>
            <p:cNvSpPr txBox="1"/>
            <p:nvPr/>
          </p:nvSpPr>
          <p:spPr>
            <a:xfrm>
              <a:off x="2343886" y="-85739"/>
              <a:ext cx="2173299" cy="1972879"/>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European directives set out the minimum standards for safety and health in the workplace</a:t>
              </a:r>
              <a:endParaRPr sz="1600" b="0" i="0" u="none" strike="noStrike" cap="none">
                <a:solidFill>
                  <a:srgbClr val="000000"/>
                </a:solidFill>
                <a:latin typeface="Arial"/>
                <a:ea typeface="Arial"/>
                <a:cs typeface="Arial"/>
                <a:sym typeface="Arial"/>
              </a:endParaRPr>
            </a:p>
          </p:txBody>
        </p:sp>
        <p:sp>
          <p:nvSpPr>
            <p:cNvPr id="251" name="Google Shape;251;p15"/>
            <p:cNvSpPr/>
            <p:nvPr/>
          </p:nvSpPr>
          <p:spPr>
            <a:xfrm>
              <a:off x="-63213" y="1604204"/>
              <a:ext cx="4300717" cy="4133862"/>
            </a:xfrm>
            <a:custGeom>
              <a:avLst/>
              <a:gdLst/>
              <a:ahLst/>
              <a:cxnLst/>
              <a:rect l="l" t="t" r="r" b="b"/>
              <a:pathLst>
                <a:path w="120000" h="120000" extrusionOk="0">
                  <a:moveTo>
                    <a:pt x="95858" y="22695"/>
                  </a:moveTo>
                  <a:lnTo>
                    <a:pt x="86893" y="32022"/>
                  </a:lnTo>
                  <a:lnTo>
                    <a:pt x="86893" y="32022"/>
                  </a:lnTo>
                  <a:cubicBezTo>
                    <a:pt x="75124" y="21187"/>
                    <a:pt x="57773" y="18518"/>
                    <a:pt x="43174" y="25296"/>
                  </a:cubicBezTo>
                  <a:cubicBezTo>
                    <a:pt x="28576" y="32075"/>
                    <a:pt x="19715" y="46917"/>
                    <a:pt x="20847" y="62691"/>
                  </a:cubicBezTo>
                  <a:cubicBezTo>
                    <a:pt x="21979" y="78465"/>
                    <a:pt x="32873" y="91949"/>
                    <a:pt x="48296" y="96664"/>
                  </a:cubicBezTo>
                  <a:lnTo>
                    <a:pt x="47752" y="88650"/>
                  </a:lnTo>
                  <a:lnTo>
                    <a:pt x="63047" y="104899"/>
                  </a:lnTo>
                  <a:lnTo>
                    <a:pt x="49783" y="118575"/>
                  </a:lnTo>
                  <a:lnTo>
                    <a:pt x="49233" y="110466"/>
                  </a:lnTo>
                  <a:lnTo>
                    <a:pt x="49233" y="110466"/>
                  </a:lnTo>
                  <a:cubicBezTo>
                    <a:pt x="27697" y="105929"/>
                    <a:pt x="11382" y="88387"/>
                    <a:pt x="8525" y="66696"/>
                  </a:cubicBezTo>
                  <a:cubicBezTo>
                    <a:pt x="5667" y="45004"/>
                    <a:pt x="16888" y="23881"/>
                    <a:pt x="36524" y="13988"/>
                  </a:cubicBezTo>
                  <a:cubicBezTo>
                    <a:pt x="56159" y="4095"/>
                    <a:pt x="79938" y="7585"/>
                    <a:pt x="95858" y="22695"/>
                  </a:cubicBezTo>
                  <a:close/>
                </a:path>
              </a:pathLst>
            </a:cu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5"/>
            <p:cNvSpPr/>
            <p:nvPr/>
          </p:nvSpPr>
          <p:spPr>
            <a:xfrm>
              <a:off x="5873741" y="1417762"/>
              <a:ext cx="3107188" cy="30057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5"/>
            <p:cNvSpPr txBox="1"/>
            <p:nvPr/>
          </p:nvSpPr>
          <p:spPr>
            <a:xfrm>
              <a:off x="5873741" y="1417762"/>
              <a:ext cx="3107188" cy="3005760"/>
            </a:xfrm>
            <a:prstGeom prst="rect">
              <a:avLst/>
            </a:prstGeom>
            <a:noFill/>
            <a:ln>
              <a:noFill/>
            </a:ln>
          </p:spPr>
          <p:txBody>
            <a:bodyPr spcFirstLastPara="1" wrap="square" lIns="15225" tIns="15225" rIns="15225" bIns="152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600" b="0" i="0" u="none" strike="noStrike" cap="none">
                  <a:solidFill>
                    <a:srgbClr val="000000"/>
                  </a:solidFill>
                  <a:latin typeface="Arial"/>
                  <a:ea typeface="Arial"/>
                  <a:cs typeface="Arial"/>
                  <a:sym typeface="Arial"/>
                </a:rPr>
                <a:t>EU directives are implemented through the national legislation of Member States</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54" name="Google Shape;254;p15"/>
            <p:cNvSpPr/>
            <p:nvPr/>
          </p:nvSpPr>
          <p:spPr>
            <a:xfrm rot="10800000" flipH="1">
              <a:off x="6379103" y="4412360"/>
              <a:ext cx="1849391" cy="63466"/>
            </a:xfrm>
            <a:custGeom>
              <a:avLst/>
              <a:gdLst/>
              <a:ahLst/>
              <a:cxnLst/>
              <a:rect l="l" t="t" r="r" b="b"/>
              <a:pathLst>
                <a:path w="120000" h="120000" extrusionOk="0">
                  <a:moveTo>
                    <a:pt x="58230" y="8435"/>
                  </a:moveTo>
                  <a:lnTo>
                    <a:pt x="58230" y="8435"/>
                  </a:lnTo>
                  <a:cubicBezTo>
                    <a:pt x="79717" y="7884"/>
                    <a:pt x="99888" y="17355"/>
                    <a:pt x="111043" y="33230"/>
                  </a:cubicBezTo>
                  <a:cubicBezTo>
                    <a:pt x="122198" y="49106"/>
                    <a:pt x="122614" y="68937"/>
                    <a:pt x="112134" y="85152"/>
                  </a:cubicBezTo>
                  <a:cubicBezTo>
                    <a:pt x="101653" y="101367"/>
                    <a:pt x="81894" y="111463"/>
                    <a:pt x="60398" y="111587"/>
                  </a:cubicBezTo>
                  <a:lnTo>
                    <a:pt x="60378" y="119962"/>
                  </a:lnTo>
                  <a:lnTo>
                    <a:pt x="59891" y="105000"/>
                  </a:lnTo>
                  <a:lnTo>
                    <a:pt x="60450" y="90036"/>
                  </a:lnTo>
                  <a:lnTo>
                    <a:pt x="60430" y="98411"/>
                  </a:lnTo>
                  <a:lnTo>
                    <a:pt x="60430" y="98411"/>
                  </a:lnTo>
                  <a:cubicBezTo>
                    <a:pt x="81706" y="98311"/>
                    <a:pt x="101267" y="90825"/>
                    <a:pt x="111679" y="78797"/>
                  </a:cubicBezTo>
                  <a:cubicBezTo>
                    <a:pt x="122091" y="66769"/>
                    <a:pt x="121756" y="52047"/>
                    <a:pt x="110801" y="40223"/>
                  </a:cubicBezTo>
                  <a:cubicBezTo>
                    <a:pt x="99847" y="28400"/>
                    <a:pt x="79954" y="21291"/>
                    <a:pt x="58682" y="21597"/>
                  </a:cubicBezTo>
                  <a:close/>
                </a:path>
              </a:pathLst>
            </a:cu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5"/>
            <p:cNvSpPr/>
            <p:nvPr/>
          </p:nvSpPr>
          <p:spPr>
            <a:xfrm>
              <a:off x="1106850" y="2639514"/>
              <a:ext cx="2200977" cy="217693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5"/>
            <p:cNvSpPr txBox="1"/>
            <p:nvPr/>
          </p:nvSpPr>
          <p:spPr>
            <a:xfrm>
              <a:off x="1106850" y="2639514"/>
              <a:ext cx="2200977" cy="217693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National legislation must comply with these minimum standards</a:t>
              </a:r>
              <a:endParaRPr sz="1600" b="0" i="0" u="none" strike="noStrike" cap="none">
                <a:solidFill>
                  <a:srgbClr val="000000"/>
                </a:solidFill>
                <a:latin typeface="Arial"/>
                <a:ea typeface="Arial"/>
                <a:cs typeface="Arial"/>
                <a:sym typeface="Arial"/>
              </a:endParaRPr>
            </a:p>
          </p:txBody>
        </p:sp>
        <p:sp>
          <p:nvSpPr>
            <p:cNvPr id="257" name="Google Shape;257;p15"/>
            <p:cNvSpPr/>
            <p:nvPr/>
          </p:nvSpPr>
          <p:spPr>
            <a:xfrm rot="10800000">
              <a:off x="8358709" y="1096953"/>
              <a:ext cx="402786" cy="265971"/>
            </a:xfrm>
            <a:custGeom>
              <a:avLst/>
              <a:gdLst/>
              <a:ahLst/>
              <a:cxnLst/>
              <a:rect l="l" t="t" r="r" b="b"/>
              <a:pathLst>
                <a:path w="120000" h="120000" extrusionOk="0">
                  <a:moveTo>
                    <a:pt x="88878" y="16267"/>
                  </a:moveTo>
                  <a:lnTo>
                    <a:pt x="82183" y="26407"/>
                  </a:lnTo>
                  <a:cubicBezTo>
                    <a:pt x="66322" y="19022"/>
                    <a:pt x="46763" y="20202"/>
                    <a:pt x="32323" y="29416"/>
                  </a:cubicBezTo>
                  <a:cubicBezTo>
                    <a:pt x="17883" y="38630"/>
                    <a:pt x="11289" y="54137"/>
                    <a:pt x="15513" y="68947"/>
                  </a:cubicBezTo>
                  <a:cubicBezTo>
                    <a:pt x="19738" y="83757"/>
                    <a:pt x="33983" y="95073"/>
                    <a:pt x="51827" y="97794"/>
                  </a:cubicBezTo>
                  <a:lnTo>
                    <a:pt x="51439" y="89479"/>
                  </a:lnTo>
                  <a:lnTo>
                    <a:pt x="62096" y="104961"/>
                  </a:lnTo>
                  <a:lnTo>
                    <a:pt x="52834" y="119405"/>
                  </a:lnTo>
                  <a:lnTo>
                    <a:pt x="52447" y="111089"/>
                  </a:lnTo>
                  <a:cubicBezTo>
                    <a:pt x="30460" y="108171"/>
                    <a:pt x="12546" y="92896"/>
                    <a:pt x="7173" y="72485"/>
                  </a:cubicBezTo>
                  <a:cubicBezTo>
                    <a:pt x="1800" y="52075"/>
                    <a:pt x="10044" y="30618"/>
                    <a:pt x="28008" y="18257"/>
                  </a:cubicBezTo>
                  <a:cubicBezTo>
                    <a:pt x="45972" y="5897"/>
                    <a:pt x="70058" y="5109"/>
                    <a:pt x="88878" y="16267"/>
                  </a:cubicBezTo>
                  <a:close/>
                </a:path>
              </a:pathLst>
            </a:cu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5"/>
            <p:cNvSpPr/>
            <p:nvPr/>
          </p:nvSpPr>
          <p:spPr>
            <a:xfrm>
              <a:off x="4208746" y="3470371"/>
              <a:ext cx="983237" cy="4913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5"/>
            <p:cNvSpPr txBox="1"/>
            <p:nvPr/>
          </p:nvSpPr>
          <p:spPr>
            <a:xfrm>
              <a:off x="4208746" y="3470371"/>
              <a:ext cx="983237" cy="491399"/>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3400"/>
                <a:buFont typeface="Arial"/>
                <a:buNone/>
              </a:pPr>
              <a:endParaRPr sz="3400" b="0" i="0" u="none" strike="noStrike" cap="none">
                <a:solidFill>
                  <a:srgbClr val="000000"/>
                </a:solidFill>
                <a:latin typeface="Arial"/>
                <a:ea typeface="Arial"/>
                <a:cs typeface="Arial"/>
                <a:sym typeface="Arial"/>
              </a:endParaRPr>
            </a:p>
          </p:txBody>
        </p:sp>
        <p:sp>
          <p:nvSpPr>
            <p:cNvPr id="260" name="Google Shape;260;p15"/>
            <p:cNvSpPr/>
            <p:nvPr/>
          </p:nvSpPr>
          <p:spPr>
            <a:xfrm>
              <a:off x="4675140" y="441397"/>
              <a:ext cx="4973925" cy="4653103"/>
            </a:xfrm>
            <a:prstGeom prst="blockArc">
              <a:avLst>
                <a:gd name="adj1" fmla="val 13500000"/>
                <a:gd name="adj2" fmla="val 10800000"/>
                <a:gd name="adj3" fmla="val 1274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5"/>
            <p:cNvSpPr/>
            <p:nvPr/>
          </p:nvSpPr>
          <p:spPr>
            <a:xfrm>
              <a:off x="4700200" y="4485019"/>
              <a:ext cx="983237" cy="4913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5"/>
            <p:cNvSpPr txBox="1"/>
            <p:nvPr/>
          </p:nvSpPr>
          <p:spPr>
            <a:xfrm>
              <a:off x="4700200" y="4485019"/>
              <a:ext cx="983237" cy="491399"/>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4000"/>
              <a:buFont typeface="Calibri"/>
              <a:buNone/>
            </a:pPr>
            <a:r>
              <a:rPr lang="en-US" sz="4000" b="1">
                <a:solidFill>
                  <a:srgbClr val="6789B9"/>
                </a:solidFill>
              </a:rPr>
              <a:t>TOPIC 1</a:t>
            </a:r>
            <a:endParaRPr sz="4000" b="1">
              <a:solidFill>
                <a:srgbClr val="6789B9"/>
              </a:solidFill>
            </a:endParaRPr>
          </a:p>
        </p:txBody>
      </p:sp>
      <p:sp>
        <p:nvSpPr>
          <p:cNvPr id="268" name="Google Shape;268;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SzPts val="2800"/>
              <a:buNone/>
            </a:pPr>
            <a:r>
              <a:rPr lang="en-US"/>
              <a:t>-</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
        <p:nvSpPr>
          <p:cNvPr id="269" name="Google Shape;26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70" name="Google Shape;270;p43"/>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sp>
        <p:nvSpPr>
          <p:cNvPr id="271" name="Google Shape;271;p43"/>
          <p:cNvSpPr/>
          <p:nvPr/>
        </p:nvSpPr>
        <p:spPr>
          <a:xfrm>
            <a:off x="1146875" y="1487837"/>
            <a:ext cx="9422969" cy="4510007"/>
          </a:xfrm>
          <a:prstGeom prst="flowChartAlternateProcess">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228600" marR="0" lvl="0" indent="-50800" algn="l" rtl="0">
              <a:lnSpc>
                <a:spcPct val="100000"/>
              </a:lnSpc>
              <a:spcBef>
                <a:spcPts val="0"/>
              </a:spcBef>
              <a:spcAft>
                <a:spcPts val="0"/>
              </a:spcAft>
              <a:buClr>
                <a:srgbClr val="000000"/>
              </a:buClr>
              <a:buSzPts val="2800"/>
              <a:buFont typeface="Arial"/>
              <a:buNone/>
            </a:pPr>
            <a:r>
              <a:rPr lang="en-US" sz="2800" i="0" u="none" strike="noStrike" cap="none">
                <a:solidFill>
                  <a:schemeClr val="lt1"/>
                </a:solidFill>
                <a:latin typeface="Calibri"/>
                <a:ea typeface="Calibri"/>
                <a:cs typeface="Calibri"/>
                <a:sym typeface="Calibri"/>
              </a:rPr>
              <a:t>The European Commission encourages Member States to ratify the </a:t>
            </a:r>
            <a:r>
              <a:rPr lang="en-US" sz="2800" b="1" i="0" u="none" strike="noStrike" cap="none">
                <a:solidFill>
                  <a:schemeClr val="lt1"/>
                </a:solidFill>
                <a:latin typeface="Calibri"/>
                <a:ea typeface="Calibri"/>
                <a:cs typeface="Calibri"/>
                <a:sym typeface="Calibri"/>
              </a:rPr>
              <a:t>International Labour Organization Convention No 190</a:t>
            </a:r>
            <a:r>
              <a:rPr lang="en-US" sz="2800" i="0" u="none" strike="noStrike" cap="none">
                <a:solidFill>
                  <a:schemeClr val="lt1"/>
                </a:solidFill>
                <a:latin typeface="Calibri"/>
                <a:ea typeface="Calibri"/>
                <a:cs typeface="Calibri"/>
                <a:sym typeface="Calibri"/>
              </a:rPr>
              <a:t>, to implement the existing EU rules on protecting workers from violence and  harassment and to raise people’s awareness of these rules</a:t>
            </a:r>
            <a:endParaRPr sz="280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4000"/>
              <a:buFont typeface="Calibri"/>
              <a:buNone/>
            </a:pPr>
            <a:r>
              <a:rPr lang="en-US" sz="4000" b="1">
                <a:solidFill>
                  <a:srgbClr val="6789B9"/>
                </a:solidFill>
              </a:rPr>
              <a:t>TOPIC 1</a:t>
            </a:r>
            <a:endParaRPr sz="4000" b="1">
              <a:solidFill>
                <a:srgbClr val="6789B9"/>
              </a:solidFill>
            </a:endParaRPr>
          </a:p>
        </p:txBody>
      </p:sp>
      <p:sp>
        <p:nvSpPr>
          <p:cNvPr id="277" name="Google Shape;277;p44"/>
          <p:cNvSpPr txBox="1">
            <a:spLocks noGrp="1"/>
          </p:cNvSpPr>
          <p:nvPr>
            <p:ph type="body" idx="1"/>
          </p:nvPr>
        </p:nvSpPr>
        <p:spPr>
          <a:xfrm>
            <a:off x="838200" y="805912"/>
            <a:ext cx="10515600" cy="5371051"/>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SzPts val="2800"/>
              <a:buNone/>
            </a:pPr>
            <a:r>
              <a:rPr lang="en-US">
                <a:solidFill>
                  <a:schemeClr val="accent1"/>
                </a:solidFill>
              </a:rPr>
              <a:t>The ratification of the </a:t>
            </a:r>
            <a:r>
              <a:rPr lang="en-US" b="1">
                <a:solidFill>
                  <a:schemeClr val="accent1"/>
                </a:solidFill>
              </a:rPr>
              <a:t>ILO Convention No190 </a:t>
            </a:r>
            <a:r>
              <a:rPr lang="en-US">
                <a:solidFill>
                  <a:schemeClr val="accent1"/>
                </a:solidFill>
              </a:rPr>
              <a:t>by the Member States leads to better recognition of discrimination in the workplace</a:t>
            </a:r>
            <a:endParaRPr>
              <a:solidFill>
                <a:schemeClr val="accent1"/>
              </a:solidFill>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sp>
        <p:nvSpPr>
          <p:cNvPr id="278" name="Google Shape;27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79" name="Google Shape;279;p44"/>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grpSp>
        <p:nvGrpSpPr>
          <p:cNvPr id="280" name="Google Shape;280;p44"/>
          <p:cNvGrpSpPr/>
          <p:nvPr/>
        </p:nvGrpSpPr>
        <p:grpSpPr>
          <a:xfrm>
            <a:off x="1553317" y="1641483"/>
            <a:ext cx="8128000" cy="5216516"/>
            <a:chOff x="0" y="202150"/>
            <a:chExt cx="8128000" cy="5216516"/>
          </a:xfrm>
        </p:grpSpPr>
        <p:sp>
          <p:nvSpPr>
            <p:cNvPr id="281" name="Google Shape;281;p44"/>
            <p:cNvSpPr/>
            <p:nvPr/>
          </p:nvSpPr>
          <p:spPr>
            <a:xfrm>
              <a:off x="0" y="202150"/>
              <a:ext cx="8128000" cy="5079999"/>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4"/>
            <p:cNvSpPr/>
            <p:nvPr/>
          </p:nvSpPr>
          <p:spPr>
            <a:xfrm>
              <a:off x="800607" y="3946821"/>
              <a:ext cx="186944" cy="186944"/>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4"/>
            <p:cNvSpPr/>
            <p:nvPr/>
          </p:nvSpPr>
          <p:spPr>
            <a:xfrm>
              <a:off x="894079" y="4040293"/>
              <a:ext cx="1064768" cy="1209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4"/>
            <p:cNvSpPr txBox="1"/>
            <p:nvPr/>
          </p:nvSpPr>
          <p:spPr>
            <a:xfrm>
              <a:off x="894079" y="4040293"/>
              <a:ext cx="1064768" cy="1209040"/>
            </a:xfrm>
            <a:prstGeom prst="rect">
              <a:avLst/>
            </a:prstGeom>
            <a:noFill/>
            <a:ln>
              <a:noFill/>
            </a:ln>
          </p:spPr>
          <p:txBody>
            <a:bodyPr spcFirstLastPara="1" wrap="square" lIns="99050" tIns="0" rIns="0" bIns="0" anchor="t" anchorCtr="0">
              <a:noAutofit/>
            </a:bodyPr>
            <a:lstStyle/>
            <a:p>
              <a:pPr marL="0" marR="0" lvl="0" indent="0" algn="l" rtl="0">
                <a:lnSpc>
                  <a:spcPct val="90000"/>
                </a:lnSpc>
                <a:spcBef>
                  <a:spcPts val="0"/>
                </a:spcBef>
                <a:spcAft>
                  <a:spcPts val="0"/>
                </a:spcAft>
                <a:buClr>
                  <a:srgbClr val="000000"/>
                </a:buClr>
                <a:buSzPts val="4400"/>
                <a:buFont typeface="Arial"/>
                <a:buNone/>
              </a:pPr>
              <a:endParaRPr sz="4400" b="0" i="0" u="none" strike="noStrike" cap="none">
                <a:solidFill>
                  <a:srgbClr val="000000"/>
                </a:solidFill>
                <a:latin typeface="Arial"/>
                <a:ea typeface="Arial"/>
                <a:cs typeface="Arial"/>
                <a:sym typeface="Arial"/>
              </a:endParaRPr>
            </a:p>
          </p:txBody>
        </p:sp>
        <p:sp>
          <p:nvSpPr>
            <p:cNvPr id="285" name="Google Shape;285;p44"/>
            <p:cNvSpPr/>
            <p:nvPr/>
          </p:nvSpPr>
          <p:spPr>
            <a:xfrm>
              <a:off x="1812543" y="2974509"/>
              <a:ext cx="292608" cy="292608"/>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4"/>
            <p:cNvSpPr/>
            <p:nvPr/>
          </p:nvSpPr>
          <p:spPr>
            <a:xfrm>
              <a:off x="1788053" y="3290147"/>
              <a:ext cx="1674781" cy="21285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4"/>
            <p:cNvSpPr txBox="1"/>
            <p:nvPr/>
          </p:nvSpPr>
          <p:spPr>
            <a:xfrm>
              <a:off x="1788053" y="3290147"/>
              <a:ext cx="1674781" cy="2128519"/>
            </a:xfrm>
            <a:prstGeom prst="rect">
              <a:avLst/>
            </a:prstGeom>
            <a:noFill/>
            <a:ln>
              <a:noFill/>
            </a:ln>
          </p:spPr>
          <p:txBody>
            <a:bodyPr spcFirstLastPara="1" wrap="square" lIns="155025" tIns="0" rIns="0" bIns="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The EU encourages Member states to ratify the </a:t>
              </a:r>
              <a:r>
                <a:rPr lang="en-US" sz="1600" b="1" i="0" u="none" strike="noStrike" cap="none">
                  <a:solidFill>
                    <a:srgbClr val="000000"/>
                  </a:solidFill>
                  <a:latin typeface="Arial"/>
                  <a:ea typeface="Arial"/>
                  <a:cs typeface="Arial"/>
                  <a:sym typeface="Arial"/>
                </a:rPr>
                <a:t>ILO Convention No190 </a:t>
              </a:r>
              <a:endParaRPr sz="1600" b="1" i="0" u="none" strike="noStrike" cap="none">
                <a:solidFill>
                  <a:srgbClr val="000000"/>
                </a:solidFill>
                <a:latin typeface="Arial"/>
                <a:ea typeface="Arial"/>
                <a:cs typeface="Arial"/>
                <a:sym typeface="Arial"/>
              </a:endParaRPr>
            </a:p>
          </p:txBody>
        </p:sp>
        <p:sp>
          <p:nvSpPr>
            <p:cNvPr id="288" name="Google Shape;288;p44"/>
            <p:cNvSpPr/>
            <p:nvPr/>
          </p:nvSpPr>
          <p:spPr>
            <a:xfrm>
              <a:off x="3113023" y="2199301"/>
              <a:ext cx="390144" cy="390144"/>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4"/>
            <p:cNvSpPr/>
            <p:nvPr/>
          </p:nvSpPr>
          <p:spPr>
            <a:xfrm>
              <a:off x="3279655" y="2563701"/>
              <a:ext cx="1568704" cy="28549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4"/>
            <p:cNvSpPr txBox="1"/>
            <p:nvPr/>
          </p:nvSpPr>
          <p:spPr>
            <a:xfrm>
              <a:off x="3279655" y="2563701"/>
              <a:ext cx="1568704" cy="2854960"/>
            </a:xfrm>
            <a:prstGeom prst="rect">
              <a:avLst/>
            </a:prstGeom>
            <a:noFill/>
            <a:ln>
              <a:noFill/>
            </a:ln>
          </p:spPr>
          <p:txBody>
            <a:bodyPr spcFirstLastPara="1" wrap="square" lIns="206725" tIns="0" rIns="0" bIns="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By 2022 only </a:t>
              </a:r>
              <a:r>
                <a:rPr lang="en-US" sz="1600" b="1" i="0" u="none" strike="noStrike" cap="none">
                  <a:solidFill>
                    <a:srgbClr val="000000"/>
                  </a:solidFill>
                  <a:latin typeface="Arial"/>
                  <a:ea typeface="Arial"/>
                  <a:cs typeface="Arial"/>
                  <a:sym typeface="Arial"/>
                </a:rPr>
                <a:t>11 countries </a:t>
              </a:r>
              <a:r>
                <a:rPr lang="en-US" sz="1600" b="0" i="0" u="none" strike="noStrike" cap="none">
                  <a:solidFill>
                    <a:srgbClr val="000000"/>
                  </a:solidFill>
                  <a:latin typeface="Arial"/>
                  <a:ea typeface="Arial"/>
                  <a:cs typeface="Arial"/>
                  <a:sym typeface="Arial"/>
                </a:rPr>
                <a:t>have adopted a bill to ratify </a:t>
              </a:r>
              <a:r>
                <a:rPr lang="en-US" sz="1600" b="1" i="0" u="none" strike="noStrike" cap="none">
                  <a:solidFill>
                    <a:srgbClr val="000000"/>
                  </a:solidFill>
                  <a:latin typeface="Arial"/>
                  <a:ea typeface="Arial"/>
                  <a:cs typeface="Arial"/>
                  <a:sym typeface="Arial"/>
                </a:rPr>
                <a:t>ILO Convention No.190 </a:t>
              </a:r>
              <a:endParaRPr sz="1600" b="1" i="0" u="none" strike="noStrike" cap="none">
                <a:solidFill>
                  <a:srgbClr val="000000"/>
                </a:solidFill>
                <a:latin typeface="Arial"/>
                <a:ea typeface="Arial"/>
                <a:cs typeface="Arial"/>
                <a:sym typeface="Arial"/>
              </a:endParaRPr>
            </a:p>
          </p:txBody>
        </p:sp>
        <p:sp>
          <p:nvSpPr>
            <p:cNvPr id="291" name="Google Shape;291;p44"/>
            <p:cNvSpPr/>
            <p:nvPr/>
          </p:nvSpPr>
          <p:spPr>
            <a:xfrm>
              <a:off x="4624832" y="1593765"/>
              <a:ext cx="503936" cy="503936"/>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4"/>
            <p:cNvSpPr/>
            <p:nvPr/>
          </p:nvSpPr>
          <p:spPr>
            <a:xfrm>
              <a:off x="4876800" y="2096663"/>
              <a:ext cx="1625600" cy="31854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4"/>
            <p:cNvSpPr txBox="1"/>
            <p:nvPr/>
          </p:nvSpPr>
          <p:spPr>
            <a:xfrm>
              <a:off x="4876800" y="2096663"/>
              <a:ext cx="1625600" cy="3185463"/>
            </a:xfrm>
            <a:prstGeom prst="rect">
              <a:avLst/>
            </a:prstGeom>
            <a:noFill/>
            <a:ln>
              <a:noFill/>
            </a:ln>
          </p:spPr>
          <p:txBody>
            <a:bodyPr spcFirstLastPara="1" wrap="square" lIns="267025" tIns="0" rIns="0" bIns="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Only </a:t>
              </a:r>
              <a:r>
                <a:rPr lang="en-US" sz="1600" b="1" i="0" u="none" strike="noStrike" cap="none">
                  <a:solidFill>
                    <a:srgbClr val="000000"/>
                  </a:solidFill>
                  <a:latin typeface="Arial"/>
                  <a:ea typeface="Arial"/>
                  <a:cs typeface="Arial"/>
                  <a:sym typeface="Arial"/>
                </a:rPr>
                <a:t>3 EU Member states</a:t>
              </a:r>
              <a:r>
                <a:rPr lang="en-US" sz="1600" b="0" i="0" u="none" strike="noStrike" cap="none">
                  <a:solidFill>
                    <a:srgbClr val="000000"/>
                  </a:solidFill>
                  <a:latin typeface="Arial"/>
                  <a:ea typeface="Arial"/>
                  <a:cs typeface="Arial"/>
                  <a:sym typeface="Arial"/>
                </a:rPr>
                <a:t> have incorporated the international standard in their national law. France, Greece and Italy</a:t>
              </a:r>
              <a:endParaRPr sz="1600" b="0" i="0" u="none" strike="noStrike" cap="none">
                <a:solidFill>
                  <a:srgbClr val="000000"/>
                </a:solidFill>
                <a:latin typeface="Arial"/>
                <a:ea typeface="Arial"/>
                <a:cs typeface="Arial"/>
                <a:sym typeface="Arial"/>
              </a:endParaRPr>
            </a:p>
          </p:txBody>
        </p:sp>
        <p:sp>
          <p:nvSpPr>
            <p:cNvPr id="294" name="Google Shape;294;p44"/>
            <p:cNvSpPr/>
            <p:nvPr/>
          </p:nvSpPr>
          <p:spPr>
            <a:xfrm rot="10800000">
              <a:off x="6350819" y="1365859"/>
              <a:ext cx="303160" cy="289187"/>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4"/>
            <p:cNvSpPr/>
            <p:nvPr/>
          </p:nvSpPr>
          <p:spPr>
            <a:xfrm>
              <a:off x="6502399" y="1510453"/>
              <a:ext cx="1625600" cy="37388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4"/>
            <p:cNvSpPr txBox="1"/>
            <p:nvPr/>
          </p:nvSpPr>
          <p:spPr>
            <a:xfrm>
              <a:off x="6502399" y="1510453"/>
              <a:ext cx="1625600" cy="3738880"/>
            </a:xfrm>
            <a:prstGeom prst="rect">
              <a:avLst/>
            </a:prstGeom>
            <a:noFill/>
            <a:ln>
              <a:noFill/>
            </a:ln>
          </p:spPr>
          <p:txBody>
            <a:bodyPr spcFirstLastPara="1" wrap="square" lIns="340225" tIns="0" rIns="0" bIns="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dk1"/>
              </a:buClr>
              <a:buSzPts val="2800"/>
              <a:buNone/>
            </a:pPr>
            <a:endParaRPr/>
          </a:p>
        </p:txBody>
      </p:sp>
      <p:sp>
        <p:nvSpPr>
          <p:cNvPr id="302" name="Google Shape;30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303" name="Google Shape;303;p45"/>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grpSp>
        <p:nvGrpSpPr>
          <p:cNvPr id="304" name="Google Shape;304;p45"/>
          <p:cNvGrpSpPr/>
          <p:nvPr/>
        </p:nvGrpSpPr>
        <p:grpSpPr>
          <a:xfrm>
            <a:off x="838200" y="719666"/>
            <a:ext cx="10515600" cy="5457296"/>
            <a:chOff x="0" y="0"/>
            <a:chExt cx="10515600" cy="5457296"/>
          </a:xfrm>
        </p:grpSpPr>
        <p:sp>
          <p:nvSpPr>
            <p:cNvPr id="305" name="Google Shape;305;p45"/>
            <p:cNvSpPr/>
            <p:nvPr/>
          </p:nvSpPr>
          <p:spPr>
            <a:xfrm>
              <a:off x="0" y="0"/>
              <a:ext cx="10515600" cy="1637189"/>
            </a:xfrm>
            <a:prstGeom prst="rect">
              <a:avLst/>
            </a:prstGeom>
            <a:solidFill>
              <a:srgbClr val="3A66B1"/>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45"/>
            <p:cNvSpPr txBox="1"/>
            <p:nvPr/>
          </p:nvSpPr>
          <p:spPr>
            <a:xfrm>
              <a:off x="0" y="0"/>
              <a:ext cx="10515600" cy="163718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i="0" u="none" strike="noStrike" cap="none">
                  <a:solidFill>
                    <a:srgbClr val="000000"/>
                  </a:solidFill>
                  <a:latin typeface="Calibri"/>
                  <a:ea typeface="Calibri"/>
                  <a:cs typeface="Calibri"/>
                  <a:sym typeface="Calibri"/>
                </a:rPr>
                <a:t>Member States’ approach for the prevention &amp; elimination of harassment and violence in the world of work   </a:t>
              </a:r>
              <a:endParaRPr sz="3200" i="0" u="none" strike="noStrike" cap="none">
                <a:solidFill>
                  <a:srgbClr val="000000"/>
                </a:solidFill>
                <a:latin typeface="Calibri"/>
                <a:ea typeface="Calibri"/>
                <a:cs typeface="Calibri"/>
                <a:sym typeface="Calibri"/>
              </a:endParaRPr>
            </a:p>
          </p:txBody>
        </p:sp>
        <p:sp>
          <p:nvSpPr>
            <p:cNvPr id="307" name="Google Shape;307;p45"/>
            <p:cNvSpPr/>
            <p:nvPr/>
          </p:nvSpPr>
          <p:spPr>
            <a:xfrm>
              <a:off x="0" y="1637189"/>
              <a:ext cx="1314449" cy="3438097"/>
            </a:xfrm>
            <a:prstGeom prst="rect">
              <a:avLst/>
            </a:prstGeom>
            <a:gradFill>
              <a:gsLst>
                <a:gs pos="0">
                  <a:srgbClr val="2F6CD6"/>
                </a:gs>
                <a:gs pos="100000">
                  <a:srgbClr val="8FB2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45"/>
            <p:cNvSpPr txBox="1"/>
            <p:nvPr/>
          </p:nvSpPr>
          <p:spPr>
            <a:xfrm>
              <a:off x="0" y="1637189"/>
              <a:ext cx="1314449" cy="343809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prohibiting in law violence and harassment</a:t>
              </a:r>
              <a:endParaRPr sz="1600" b="0" i="0" u="none" strike="noStrike" cap="none">
                <a:solidFill>
                  <a:schemeClr val="lt1"/>
                </a:solidFill>
                <a:latin typeface="Arial"/>
                <a:ea typeface="Arial"/>
                <a:cs typeface="Arial"/>
                <a:sym typeface="Arial"/>
              </a:endParaRPr>
            </a:p>
          </p:txBody>
        </p:sp>
        <p:sp>
          <p:nvSpPr>
            <p:cNvPr id="309" name="Google Shape;309;p45"/>
            <p:cNvSpPr/>
            <p:nvPr/>
          </p:nvSpPr>
          <p:spPr>
            <a:xfrm>
              <a:off x="1314450" y="1637189"/>
              <a:ext cx="1314449" cy="3438097"/>
            </a:xfrm>
            <a:prstGeom prst="rect">
              <a:avLst/>
            </a:prstGeom>
            <a:gradFill>
              <a:gsLst>
                <a:gs pos="0">
                  <a:srgbClr val="2F6CD6"/>
                </a:gs>
                <a:gs pos="100000">
                  <a:srgbClr val="8FB2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45"/>
            <p:cNvSpPr txBox="1"/>
            <p:nvPr/>
          </p:nvSpPr>
          <p:spPr>
            <a:xfrm>
              <a:off x="1314450" y="1637189"/>
              <a:ext cx="1314449" cy="343809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ensuring that relevant policies addr</a:t>
              </a:r>
              <a:r>
                <a:rPr lang="en-US" sz="1600" i="0" u="none" strike="noStrike" cap="none">
                  <a:solidFill>
                    <a:schemeClr val="lt1"/>
                  </a:solidFill>
                  <a:latin typeface="Calibri"/>
                  <a:ea typeface="Calibri"/>
                  <a:cs typeface="Calibri"/>
                  <a:sym typeface="Calibri"/>
                </a:rPr>
                <a:t>ess violenc</a:t>
              </a:r>
              <a:r>
                <a:rPr lang="en-US" sz="1600" b="0" i="0" u="none" strike="noStrike" cap="none">
                  <a:solidFill>
                    <a:schemeClr val="lt1"/>
                  </a:solidFill>
                  <a:latin typeface="Arial"/>
                  <a:ea typeface="Arial"/>
                  <a:cs typeface="Arial"/>
                  <a:sym typeface="Arial"/>
                </a:rPr>
                <a:t>e and harassment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1" name="Google Shape;311;p45"/>
            <p:cNvSpPr/>
            <p:nvPr/>
          </p:nvSpPr>
          <p:spPr>
            <a:xfrm>
              <a:off x="2628900" y="1637189"/>
              <a:ext cx="1314449" cy="3438097"/>
            </a:xfrm>
            <a:prstGeom prst="rect">
              <a:avLst/>
            </a:prstGeom>
            <a:gradFill>
              <a:gsLst>
                <a:gs pos="0">
                  <a:srgbClr val="2F6CD6"/>
                </a:gs>
                <a:gs pos="100000">
                  <a:srgbClr val="8FB2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5"/>
            <p:cNvSpPr txBox="1"/>
            <p:nvPr/>
          </p:nvSpPr>
          <p:spPr>
            <a:xfrm>
              <a:off x="2628900" y="1637189"/>
              <a:ext cx="1314449" cy="343809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adopting a comprehensive strategy in order to implement measures to prevent and combat violence and harassment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0" marR="0" lvl="0" indent="0" algn="ctr" rtl="0">
                <a:lnSpc>
                  <a:spcPct val="90000"/>
                </a:lnSpc>
                <a:spcBef>
                  <a:spcPts val="49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3" name="Google Shape;313;p45"/>
            <p:cNvSpPr/>
            <p:nvPr/>
          </p:nvSpPr>
          <p:spPr>
            <a:xfrm>
              <a:off x="3943350" y="1637189"/>
              <a:ext cx="1314449" cy="3438097"/>
            </a:xfrm>
            <a:prstGeom prst="rect">
              <a:avLst/>
            </a:prstGeom>
            <a:gradFill>
              <a:gsLst>
                <a:gs pos="0">
                  <a:srgbClr val="2F6CD6"/>
                </a:gs>
                <a:gs pos="100000">
                  <a:srgbClr val="8FB2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5"/>
            <p:cNvSpPr txBox="1"/>
            <p:nvPr/>
          </p:nvSpPr>
          <p:spPr>
            <a:xfrm>
              <a:off x="3943350" y="1637189"/>
              <a:ext cx="1314449" cy="343809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establishing or strengthening enforcement and monitoring mechanisms</a:t>
              </a:r>
              <a:endParaRPr sz="1600" b="0" i="0" u="none" strike="noStrike" cap="none">
                <a:solidFill>
                  <a:schemeClr val="lt1"/>
                </a:solidFill>
                <a:latin typeface="Arial"/>
                <a:ea typeface="Arial"/>
                <a:cs typeface="Arial"/>
                <a:sym typeface="Arial"/>
              </a:endParaRPr>
            </a:p>
          </p:txBody>
        </p:sp>
        <p:sp>
          <p:nvSpPr>
            <p:cNvPr id="315" name="Google Shape;315;p45"/>
            <p:cNvSpPr/>
            <p:nvPr/>
          </p:nvSpPr>
          <p:spPr>
            <a:xfrm>
              <a:off x="5257800" y="1637189"/>
              <a:ext cx="1314449" cy="3438097"/>
            </a:xfrm>
            <a:prstGeom prst="rect">
              <a:avLst/>
            </a:prstGeom>
            <a:gradFill>
              <a:gsLst>
                <a:gs pos="0">
                  <a:srgbClr val="2F6CD6"/>
                </a:gs>
                <a:gs pos="100000">
                  <a:srgbClr val="8FB2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5"/>
            <p:cNvSpPr txBox="1"/>
            <p:nvPr/>
          </p:nvSpPr>
          <p:spPr>
            <a:xfrm>
              <a:off x="5257800" y="1637189"/>
              <a:ext cx="1314449" cy="343809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ensu</a:t>
              </a:r>
              <a:r>
                <a:rPr lang="en-US" sz="1600" i="0" u="none" strike="noStrike" cap="none">
                  <a:solidFill>
                    <a:schemeClr val="lt1"/>
                  </a:solidFill>
                  <a:latin typeface="Calibri"/>
                  <a:ea typeface="Calibri"/>
                  <a:cs typeface="Calibri"/>
                  <a:sym typeface="Calibri"/>
                </a:rPr>
                <a:t>r</a:t>
              </a:r>
              <a:r>
                <a:rPr lang="en-US" sz="1600" b="0" i="0" u="none" strike="noStrike" cap="none">
                  <a:solidFill>
                    <a:schemeClr val="lt1"/>
                  </a:solidFill>
                  <a:latin typeface="Arial"/>
                  <a:ea typeface="Arial"/>
                  <a:cs typeface="Arial"/>
                  <a:sym typeface="Arial"/>
                </a:rPr>
                <a:t>ing access to remedies and support for victims</a:t>
              </a:r>
              <a:endParaRPr sz="1600" b="0" i="0" u="none" strike="noStrike" cap="none">
                <a:solidFill>
                  <a:schemeClr val="lt1"/>
                </a:solidFill>
                <a:latin typeface="Arial"/>
                <a:ea typeface="Arial"/>
                <a:cs typeface="Arial"/>
                <a:sym typeface="Arial"/>
              </a:endParaRPr>
            </a:p>
          </p:txBody>
        </p:sp>
        <p:sp>
          <p:nvSpPr>
            <p:cNvPr id="317" name="Google Shape;317;p45"/>
            <p:cNvSpPr/>
            <p:nvPr/>
          </p:nvSpPr>
          <p:spPr>
            <a:xfrm>
              <a:off x="6572250" y="1637189"/>
              <a:ext cx="1314449" cy="3438097"/>
            </a:xfrm>
            <a:prstGeom prst="rect">
              <a:avLst/>
            </a:prstGeom>
            <a:gradFill>
              <a:gsLst>
                <a:gs pos="0">
                  <a:srgbClr val="2F6CD6"/>
                </a:gs>
                <a:gs pos="100000">
                  <a:srgbClr val="8FB2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45"/>
            <p:cNvSpPr txBox="1"/>
            <p:nvPr/>
          </p:nvSpPr>
          <p:spPr>
            <a:xfrm>
              <a:off x="6572250" y="1637189"/>
              <a:ext cx="1314449" cy="343809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providing for sanctions</a:t>
              </a:r>
              <a:endParaRPr sz="1600" b="0" i="0" u="none" strike="noStrike" cap="none">
                <a:solidFill>
                  <a:schemeClr val="lt1"/>
                </a:solidFill>
                <a:latin typeface="Arial"/>
                <a:ea typeface="Arial"/>
                <a:cs typeface="Arial"/>
                <a:sym typeface="Arial"/>
              </a:endParaRPr>
            </a:p>
          </p:txBody>
        </p:sp>
        <p:sp>
          <p:nvSpPr>
            <p:cNvPr id="319" name="Google Shape;319;p45"/>
            <p:cNvSpPr/>
            <p:nvPr/>
          </p:nvSpPr>
          <p:spPr>
            <a:xfrm>
              <a:off x="7886700" y="1637189"/>
              <a:ext cx="1314449" cy="3438097"/>
            </a:xfrm>
            <a:prstGeom prst="rect">
              <a:avLst/>
            </a:prstGeom>
            <a:gradFill>
              <a:gsLst>
                <a:gs pos="0">
                  <a:srgbClr val="2F6CD6"/>
                </a:gs>
                <a:gs pos="100000">
                  <a:srgbClr val="8FB2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5"/>
            <p:cNvSpPr txBox="1"/>
            <p:nvPr/>
          </p:nvSpPr>
          <p:spPr>
            <a:xfrm>
              <a:off x="7886700" y="1637189"/>
              <a:ext cx="1314449" cy="343809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developing tools, guidance, education and training, and raising awareness, in accessible formats as appropriate</a:t>
              </a:r>
              <a:endParaRPr sz="1600" b="0" i="0" u="none" strike="noStrike" cap="none">
                <a:solidFill>
                  <a:schemeClr val="lt1"/>
                </a:solidFill>
                <a:latin typeface="Arial"/>
                <a:ea typeface="Arial"/>
                <a:cs typeface="Arial"/>
                <a:sym typeface="Arial"/>
              </a:endParaRPr>
            </a:p>
          </p:txBody>
        </p:sp>
        <p:sp>
          <p:nvSpPr>
            <p:cNvPr id="321" name="Google Shape;321;p45"/>
            <p:cNvSpPr/>
            <p:nvPr/>
          </p:nvSpPr>
          <p:spPr>
            <a:xfrm>
              <a:off x="9201149" y="1637189"/>
              <a:ext cx="1314449" cy="3438097"/>
            </a:xfrm>
            <a:prstGeom prst="rect">
              <a:avLst/>
            </a:prstGeom>
            <a:gradFill>
              <a:gsLst>
                <a:gs pos="0">
                  <a:srgbClr val="2F6CD6"/>
                </a:gs>
                <a:gs pos="100000">
                  <a:srgbClr val="8FB2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5"/>
            <p:cNvSpPr txBox="1"/>
            <p:nvPr/>
          </p:nvSpPr>
          <p:spPr>
            <a:xfrm>
              <a:off x="9201149" y="1637189"/>
              <a:ext cx="1314449" cy="343809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ensuring effective means of inspection and investigation of cases of violence and harassment, including through labour inspectorates or other competent bodies</a:t>
              </a:r>
              <a:endParaRPr sz="1600" b="0" i="0" u="none" strike="noStrike" cap="none">
                <a:solidFill>
                  <a:schemeClr val="lt1"/>
                </a:solidFill>
                <a:latin typeface="Arial"/>
                <a:ea typeface="Arial"/>
                <a:cs typeface="Arial"/>
                <a:sym typeface="Arial"/>
              </a:endParaRPr>
            </a:p>
          </p:txBody>
        </p:sp>
        <p:sp>
          <p:nvSpPr>
            <p:cNvPr id="323" name="Google Shape;323;p45"/>
            <p:cNvSpPr/>
            <p:nvPr/>
          </p:nvSpPr>
          <p:spPr>
            <a:xfrm>
              <a:off x="0" y="5075286"/>
              <a:ext cx="10515600" cy="382010"/>
            </a:xfrm>
            <a:prstGeom prst="rect">
              <a:avLst/>
            </a:prstGeom>
            <a:solidFill>
              <a:srgbClr val="3A66B1"/>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g1dd49517535_0_186"/>
          <p:cNvPicPr preferRelativeResize="0"/>
          <p:nvPr/>
        </p:nvPicPr>
        <p:blipFill rotWithShape="1">
          <a:blip r:embed="rId3">
            <a:alphaModFix/>
          </a:blip>
          <a:srcRect/>
          <a:stretch/>
        </p:blipFill>
        <p:spPr>
          <a:xfrm>
            <a:off x="179250" y="-136553"/>
            <a:ext cx="12192000" cy="6858000"/>
          </a:xfrm>
          <a:prstGeom prst="rect">
            <a:avLst/>
          </a:prstGeom>
          <a:noFill/>
          <a:ln>
            <a:noFill/>
          </a:ln>
        </p:spPr>
      </p:pic>
      <p:sp>
        <p:nvSpPr>
          <p:cNvPr id="329" name="Google Shape;329;g1dd49517535_0_186"/>
          <p:cNvSpPr/>
          <p:nvPr/>
        </p:nvSpPr>
        <p:spPr>
          <a:xfrm>
            <a:off x="-800" y="-136550"/>
            <a:ext cx="12376492" cy="6995160"/>
          </a:xfrm>
          <a:custGeom>
            <a:avLst/>
            <a:gdLst/>
            <a:ahLst/>
            <a:cxnLst/>
            <a:rect l="l" t="t" r="r" b="b"/>
            <a:pathLst>
              <a:path w="24387176" h="13716000" extrusionOk="0">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5294"/>
                </a:srgbClr>
              </a:gs>
              <a:gs pos="100000">
                <a:srgbClr val="00B0F0">
                  <a:alpha val="89411"/>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Calibri"/>
              <a:buNone/>
            </a:pPr>
            <a:endParaRPr sz="900" b="0" i="0" u="none" strike="noStrike" cap="none">
              <a:solidFill>
                <a:srgbClr val="FFFFFF"/>
              </a:solidFill>
              <a:latin typeface="Calibri"/>
              <a:ea typeface="Calibri"/>
              <a:cs typeface="Calibri"/>
              <a:sym typeface="Calibri"/>
            </a:endParaRPr>
          </a:p>
        </p:txBody>
      </p:sp>
      <p:sp>
        <p:nvSpPr>
          <p:cNvPr id="330" name="Google Shape;330;g1dd49517535_0_186"/>
          <p:cNvSpPr txBox="1">
            <a:spLocks noGrp="1"/>
          </p:cNvSpPr>
          <p:nvPr>
            <p:ph type="sldNum" idx="12"/>
          </p:nvPr>
        </p:nvSpPr>
        <p:spPr>
          <a:xfrm>
            <a:off x="8610600" y="649350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331" name="Google Shape;331;g1dd49517535_0_186"/>
          <p:cNvSpPr txBox="1"/>
          <p:nvPr/>
        </p:nvSpPr>
        <p:spPr>
          <a:xfrm>
            <a:off x="1049311" y="1027906"/>
            <a:ext cx="3342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332" name="Google Shape;332;g1dd49517535_0_186"/>
          <p:cNvSpPr txBox="1">
            <a:spLocks noGrp="1"/>
          </p:cNvSpPr>
          <p:nvPr>
            <p:ph type="title"/>
          </p:nvPr>
        </p:nvSpPr>
        <p:spPr>
          <a:xfrm>
            <a:off x="464650" y="0"/>
            <a:ext cx="10515600" cy="82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sz="4000" b="1" u="sng">
                <a:solidFill>
                  <a:schemeClr val="lt1"/>
                </a:solidFill>
              </a:rPr>
              <a:t>Practical Activity </a:t>
            </a:r>
            <a:endParaRPr sz="4000" b="1" u="sng">
              <a:solidFill>
                <a:schemeClr val="lt1"/>
              </a:solidFill>
            </a:endParaRPr>
          </a:p>
        </p:txBody>
      </p:sp>
      <p:sp>
        <p:nvSpPr>
          <p:cNvPr id="333" name="Google Shape;333;g1dd49517535_0_186"/>
          <p:cNvSpPr txBox="1">
            <a:spLocks noGrp="1"/>
          </p:cNvSpPr>
          <p:nvPr>
            <p:ph type="body" idx="1"/>
          </p:nvPr>
        </p:nvSpPr>
        <p:spPr>
          <a:xfrm>
            <a:off x="179250" y="1027900"/>
            <a:ext cx="5449500" cy="5328600"/>
          </a:xfrm>
          <a:prstGeom prst="rect">
            <a:avLst/>
          </a:prstGeom>
          <a:noFill/>
          <a:ln w="9525" cap="flat" cmpd="sng">
            <a:solidFill>
              <a:srgbClr val="26262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444"/>
              <a:buFont typeface="Arial"/>
              <a:buNone/>
            </a:pPr>
            <a:r>
              <a:rPr lang="en-US" sz="2400">
                <a:solidFill>
                  <a:schemeClr val="lt1"/>
                </a:solidFill>
              </a:rPr>
              <a:t>Watch video : </a:t>
            </a:r>
            <a:r>
              <a:rPr lang="en-US" sz="2400" i="1">
                <a:solidFill>
                  <a:schemeClr val="lt1"/>
                </a:solidFill>
              </a:rPr>
              <a:t>What is C190?, Common GUF Campaign</a:t>
            </a:r>
            <a:br>
              <a:rPr lang="en-US" sz="2400" i="1">
                <a:solidFill>
                  <a:schemeClr val="lt1"/>
                </a:solidFill>
              </a:rPr>
            </a:br>
            <a:r>
              <a:rPr lang="en-US" sz="2400" b="1" u="sng">
                <a:solidFill>
                  <a:schemeClr val="lt1"/>
                </a:solidFill>
                <a:hlinkClick r:id="rId4">
                  <a:extLst>
                    <a:ext uri="{A12FA001-AC4F-418D-AE19-62706E023703}">
                      <ahyp:hlinkClr xmlns:ahyp="http://schemas.microsoft.com/office/drawing/2018/hyperlinkcolor" val="tx"/>
                    </a:ext>
                  </a:extLst>
                </a:hlinkClick>
              </a:rPr>
              <a:t>https://www.dropbox.com/s/gqbgue68va763p7/C190%20Final%20English.mp4?dl=0</a:t>
            </a:r>
            <a:br>
              <a:rPr lang="en-US" sz="2400" b="1">
                <a:solidFill>
                  <a:schemeClr val="lt1"/>
                </a:solidFill>
              </a:rPr>
            </a:br>
            <a:r>
              <a:rPr lang="en-US" sz="2400">
                <a:solidFill>
                  <a:schemeClr val="lt1"/>
                </a:solidFill>
              </a:rPr>
              <a:t> </a:t>
            </a:r>
            <a:br>
              <a:rPr lang="en-US" sz="2400" i="1">
                <a:solidFill>
                  <a:schemeClr val="lt1"/>
                </a:solidFill>
              </a:rPr>
            </a:br>
            <a:r>
              <a:rPr lang="en-US" sz="2400">
                <a:solidFill>
                  <a:schemeClr val="lt1"/>
                </a:solidFill>
              </a:rPr>
              <a:t>This is a video which explains some keys aspects of the Convention 190.</a:t>
            </a:r>
            <a:br>
              <a:rPr lang="en-US" sz="2400">
                <a:solidFill>
                  <a:schemeClr val="lt1"/>
                </a:solidFill>
              </a:rPr>
            </a:br>
            <a:r>
              <a:rPr lang="en-US" sz="2400">
                <a:solidFill>
                  <a:schemeClr val="lt1"/>
                </a:solidFill>
              </a:rPr>
              <a:t> </a:t>
            </a:r>
            <a:br>
              <a:rPr lang="en-US" sz="2400">
                <a:solidFill>
                  <a:schemeClr val="lt1"/>
                </a:solidFill>
              </a:rPr>
            </a:br>
            <a:r>
              <a:rPr lang="en-US" sz="2400">
                <a:solidFill>
                  <a:schemeClr val="lt1"/>
                </a:solidFill>
              </a:rPr>
              <a:t>In your role as a HORECA business manager discuss with the group, what other raising awareness and participation initiatives you could develop for your sector and your employees.</a:t>
            </a:r>
            <a:endParaRPr sz="24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pic>
        <p:nvPicPr>
          <p:cNvPr id="338" name="Google Shape;338;p19" descr="Ein Bild, das Text enthält.&#10;&#10;Automatisch generierte Beschreibung"/>
          <p:cNvPicPr preferRelativeResize="0">
            <a:picLocks noGrp="1"/>
          </p:cNvPicPr>
          <p:nvPr>
            <p:ph type="body" idx="1"/>
          </p:nvPr>
        </p:nvPicPr>
        <p:blipFill rotWithShape="1">
          <a:blip r:embed="rId3">
            <a:alphaModFix/>
          </a:blip>
          <a:srcRect b="15730"/>
          <a:stretch/>
        </p:blipFill>
        <p:spPr>
          <a:xfrm>
            <a:off x="104523" y="0"/>
            <a:ext cx="12191980" cy="6857990"/>
          </a:xfrm>
          <a:prstGeom prst="rect">
            <a:avLst/>
          </a:prstGeom>
          <a:noFill/>
          <a:ln>
            <a:noFill/>
          </a:ln>
        </p:spPr>
      </p:pic>
      <p:sp>
        <p:nvSpPr>
          <p:cNvPr id="339" name="Google Shape;339;p19"/>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40" name="Google Shape;340;p19"/>
          <p:cNvSpPr txBox="1">
            <a:spLocks noGrp="1"/>
          </p:cNvSpPr>
          <p:nvPr>
            <p:ph type="title"/>
          </p:nvPr>
        </p:nvSpPr>
        <p:spPr>
          <a:xfrm>
            <a:off x="8022021" y="3231931"/>
            <a:ext cx="3852041" cy="183405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t>TOPIC 2</a:t>
            </a:r>
            <a:br>
              <a:rPr lang="en-US" sz="4000"/>
            </a:br>
            <a:r>
              <a:rPr lang="en-US" sz="4000"/>
              <a:t>Legal definition of occupational violence</a:t>
            </a:r>
            <a:endParaRPr sz="4000" b="1"/>
          </a:p>
        </p:txBody>
      </p:sp>
      <p:cxnSp>
        <p:nvCxnSpPr>
          <p:cNvPr id="341" name="Google Shape;341;p19"/>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7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347" name="Google Shape;347;p20"/>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grpSp>
        <p:nvGrpSpPr>
          <p:cNvPr id="348" name="Google Shape;348;p20"/>
          <p:cNvGrpSpPr/>
          <p:nvPr/>
        </p:nvGrpSpPr>
        <p:grpSpPr>
          <a:xfrm>
            <a:off x="164404" y="194632"/>
            <a:ext cx="10517441" cy="6568674"/>
            <a:chOff x="-362538" y="-342419"/>
            <a:chExt cx="10517441" cy="6568674"/>
          </a:xfrm>
        </p:grpSpPr>
        <p:sp>
          <p:nvSpPr>
            <p:cNvPr id="349" name="Google Shape;349;p20"/>
            <p:cNvSpPr/>
            <p:nvPr/>
          </p:nvSpPr>
          <p:spPr>
            <a:xfrm>
              <a:off x="2317440" y="948581"/>
              <a:ext cx="3920882" cy="3921327"/>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0"/>
            <p:cNvSpPr txBox="1"/>
            <p:nvPr/>
          </p:nvSpPr>
          <p:spPr>
            <a:xfrm>
              <a:off x="2694397" y="1485180"/>
              <a:ext cx="3052346" cy="2772797"/>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The 2007 Framework Agreement on Harassment and Violence at Work</a:t>
              </a:r>
              <a:r>
                <a:rPr lang="en-US" sz="1600" b="0" i="0" u="none" strike="noStrike" cap="none">
                  <a:solidFill>
                    <a:schemeClr val="lt1"/>
                  </a:solidFill>
                  <a:latin typeface="Arial"/>
                  <a:ea typeface="Arial"/>
                  <a:cs typeface="Arial"/>
                  <a:sym typeface="Arial"/>
                </a:rPr>
                <a:t>, signed by the European social partners</a:t>
              </a:r>
              <a:endParaRPr sz="1600" b="0" i="0" u="none" strike="noStrike" cap="none">
                <a:solidFill>
                  <a:schemeClr val="lt1"/>
                </a:solidFill>
                <a:latin typeface="Arial"/>
                <a:ea typeface="Arial"/>
                <a:cs typeface="Arial"/>
                <a:sym typeface="Arial"/>
              </a:endParaRPr>
            </a:p>
          </p:txBody>
        </p:sp>
        <p:sp>
          <p:nvSpPr>
            <p:cNvPr id="351" name="Google Shape;351;p20"/>
            <p:cNvSpPr/>
            <p:nvPr/>
          </p:nvSpPr>
          <p:spPr>
            <a:xfrm>
              <a:off x="4601253" y="-67696"/>
              <a:ext cx="598925" cy="599184"/>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0"/>
            <p:cNvSpPr/>
            <p:nvPr/>
          </p:nvSpPr>
          <p:spPr>
            <a:xfrm>
              <a:off x="3183500" y="5165095"/>
              <a:ext cx="434276" cy="434282"/>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0"/>
            <p:cNvSpPr/>
            <p:nvPr/>
          </p:nvSpPr>
          <p:spPr>
            <a:xfrm>
              <a:off x="7261058" y="2364286"/>
              <a:ext cx="434276" cy="434282"/>
            </a:xfrm>
            <a:prstGeom prst="ellipse">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0"/>
            <p:cNvSpPr/>
            <p:nvPr/>
          </p:nvSpPr>
          <p:spPr>
            <a:xfrm>
              <a:off x="5185813" y="5627071"/>
              <a:ext cx="598925" cy="599184"/>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0"/>
            <p:cNvSpPr/>
            <p:nvPr/>
          </p:nvSpPr>
          <p:spPr>
            <a:xfrm>
              <a:off x="2023747" y="172487"/>
              <a:ext cx="434276" cy="434282"/>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0"/>
            <p:cNvSpPr/>
            <p:nvPr/>
          </p:nvSpPr>
          <p:spPr>
            <a:xfrm>
              <a:off x="1938132" y="3268097"/>
              <a:ext cx="434276" cy="434282"/>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0"/>
            <p:cNvSpPr/>
            <p:nvPr/>
          </p:nvSpPr>
          <p:spPr>
            <a:xfrm>
              <a:off x="226386" y="480451"/>
              <a:ext cx="2638933" cy="2475242"/>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58" name="Google Shape;358;p20"/>
            <p:cNvSpPr txBox="1"/>
            <p:nvPr/>
          </p:nvSpPr>
          <p:spPr>
            <a:xfrm>
              <a:off x="612849" y="842942"/>
              <a:ext cx="1866007" cy="175026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Violence</a:t>
              </a:r>
              <a:r>
                <a:rPr lang="en-US" sz="1600" b="0" i="0" u="none" strike="noStrike" cap="none">
                  <a:solidFill>
                    <a:schemeClr val="lt1"/>
                  </a:solidFill>
                  <a:latin typeface="Arial"/>
                  <a:ea typeface="Arial"/>
                  <a:cs typeface="Arial"/>
                  <a:sym typeface="Arial"/>
                </a:rPr>
                <a:t> occurs when one or more worker or manager are assaulted in circumstances relating to work</a:t>
              </a:r>
              <a:endParaRPr sz="1600" b="0" i="0" u="none" strike="noStrike" cap="none">
                <a:solidFill>
                  <a:schemeClr val="lt1"/>
                </a:solidFill>
                <a:latin typeface="Arial"/>
                <a:ea typeface="Arial"/>
                <a:cs typeface="Arial"/>
                <a:sym typeface="Arial"/>
              </a:endParaRPr>
            </a:p>
          </p:txBody>
        </p:sp>
        <p:sp>
          <p:nvSpPr>
            <p:cNvPr id="359" name="Google Shape;359;p20"/>
            <p:cNvSpPr/>
            <p:nvPr/>
          </p:nvSpPr>
          <p:spPr>
            <a:xfrm>
              <a:off x="3480069" y="114947"/>
              <a:ext cx="598925" cy="599184"/>
            </a:xfrm>
            <a:prstGeom prst="ellipse">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0"/>
            <p:cNvSpPr/>
            <p:nvPr/>
          </p:nvSpPr>
          <p:spPr>
            <a:xfrm>
              <a:off x="49637" y="3981832"/>
              <a:ext cx="1082928" cy="1083189"/>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0"/>
            <p:cNvSpPr/>
            <p:nvPr/>
          </p:nvSpPr>
          <p:spPr>
            <a:xfrm>
              <a:off x="6970662" y="-342419"/>
              <a:ext cx="3184241" cy="311423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62" name="Google Shape;362;p20"/>
            <p:cNvSpPr txBox="1"/>
            <p:nvPr/>
          </p:nvSpPr>
          <p:spPr>
            <a:xfrm>
              <a:off x="7436983" y="113649"/>
              <a:ext cx="2251599" cy="22020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Harassment</a:t>
              </a:r>
              <a:r>
                <a:rPr lang="en-US" sz="1600" b="0" i="0" u="none" strike="noStrike" cap="none">
                  <a:solidFill>
                    <a:schemeClr val="lt1"/>
                  </a:solidFill>
                  <a:latin typeface="Arial"/>
                  <a:ea typeface="Arial"/>
                  <a:cs typeface="Arial"/>
                  <a:sym typeface="Arial"/>
                </a:rPr>
                <a:t> occurs when one or more worker or manager are repeatedly and deliberately abused, threatened and/or humiliated in circumstances relating to work</a:t>
              </a:r>
              <a:endParaRPr sz="1600" b="0" i="0" u="none" strike="noStrike" cap="none">
                <a:solidFill>
                  <a:schemeClr val="lt1"/>
                </a:solidFill>
                <a:latin typeface="Arial"/>
                <a:ea typeface="Arial"/>
                <a:cs typeface="Arial"/>
                <a:sym typeface="Arial"/>
              </a:endParaRPr>
            </a:p>
          </p:txBody>
        </p:sp>
        <p:sp>
          <p:nvSpPr>
            <p:cNvPr id="363" name="Google Shape;363;p20"/>
            <p:cNvSpPr/>
            <p:nvPr/>
          </p:nvSpPr>
          <p:spPr>
            <a:xfrm>
              <a:off x="6489748" y="1631670"/>
              <a:ext cx="598925" cy="599184"/>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0"/>
            <p:cNvSpPr/>
            <p:nvPr/>
          </p:nvSpPr>
          <p:spPr>
            <a:xfrm>
              <a:off x="-362538" y="5270833"/>
              <a:ext cx="434276" cy="434282"/>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0"/>
            <p:cNvSpPr/>
            <p:nvPr/>
          </p:nvSpPr>
          <p:spPr>
            <a:xfrm>
              <a:off x="3964756" y="4652767"/>
              <a:ext cx="434276" cy="434282"/>
            </a:xfrm>
            <a:prstGeom prst="ellipse">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0"/>
            <p:cNvSpPr/>
            <p:nvPr/>
          </p:nvSpPr>
          <p:spPr>
            <a:xfrm>
              <a:off x="5583907" y="2857444"/>
              <a:ext cx="3446500" cy="3326978"/>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67" name="Google Shape;367;p20"/>
            <p:cNvSpPr txBox="1"/>
            <p:nvPr/>
          </p:nvSpPr>
          <p:spPr>
            <a:xfrm>
              <a:off x="6122540" y="3344669"/>
              <a:ext cx="2600748" cy="235252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Harassment and violence </a:t>
              </a:r>
              <a:r>
                <a:rPr lang="en-US" sz="1600" b="0" i="0" u="none" strike="noStrike" cap="none">
                  <a:solidFill>
                    <a:schemeClr val="lt1"/>
                  </a:solidFill>
                  <a:latin typeface="Arial"/>
                  <a:ea typeface="Arial"/>
                  <a:cs typeface="Arial"/>
                  <a:sym typeface="Arial"/>
                </a:rPr>
                <a:t>may be carried out by one or more managers or workers, with the purpose or effect of violating a manager’s or worker’s dignity, affecting [their] health and/or creating a hostile work environment</a:t>
              </a:r>
              <a:endParaRPr sz="1600" b="0" i="0" u="none" strike="noStrike" cap="none">
                <a:solidFill>
                  <a:schemeClr val="lt1"/>
                </a:solidFill>
                <a:latin typeface="Arial"/>
                <a:ea typeface="Arial"/>
                <a:cs typeface="Arial"/>
                <a:sym typeface="Arial"/>
              </a:endParaRPr>
            </a:p>
          </p:txBody>
        </p:sp>
        <p:sp>
          <p:nvSpPr>
            <p:cNvPr id="368" name="Google Shape;368;p20"/>
            <p:cNvSpPr/>
            <p:nvPr/>
          </p:nvSpPr>
          <p:spPr>
            <a:xfrm>
              <a:off x="9030407" y="3239324"/>
              <a:ext cx="434276" cy="434282"/>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273121" y="231561"/>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4000"/>
              <a:buFont typeface="Calibri"/>
              <a:buNone/>
            </a:pPr>
            <a:r>
              <a:rPr lang="en-US" sz="3200" b="1">
                <a:solidFill>
                  <a:srgbClr val="6789B9"/>
                </a:solidFill>
                <a:latin typeface="Arial"/>
                <a:ea typeface="Arial"/>
                <a:cs typeface="Arial"/>
                <a:sym typeface="Arial"/>
              </a:rPr>
              <a:t>Topics</a:t>
            </a:r>
            <a:endParaRPr sz="3200">
              <a:latin typeface="Arial"/>
              <a:ea typeface="Arial"/>
              <a:cs typeface="Arial"/>
              <a:sym typeface="Arial"/>
            </a:endParaRPr>
          </a:p>
        </p:txBody>
      </p:sp>
      <p:grpSp>
        <p:nvGrpSpPr>
          <p:cNvPr id="103" name="Google Shape;103;p3"/>
          <p:cNvGrpSpPr/>
          <p:nvPr/>
        </p:nvGrpSpPr>
        <p:grpSpPr>
          <a:xfrm>
            <a:off x="728850" y="1292100"/>
            <a:ext cx="11886584" cy="4751770"/>
            <a:chOff x="0" y="-4620"/>
            <a:chExt cx="11655799" cy="4355426"/>
          </a:xfrm>
        </p:grpSpPr>
        <p:cxnSp>
          <p:nvCxnSpPr>
            <p:cNvPr id="104" name="Google Shape;104;p3"/>
            <p:cNvCxnSpPr/>
            <p:nvPr/>
          </p:nvCxnSpPr>
          <p:spPr>
            <a:xfrm>
              <a:off x="0" y="531"/>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05" name="Google Shape;105;p3"/>
            <p:cNvSpPr/>
            <p:nvPr/>
          </p:nvSpPr>
          <p:spPr>
            <a:xfrm>
              <a:off x="0" y="531"/>
              <a:ext cx="10515600" cy="8700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
            <p:cNvSpPr txBox="1"/>
            <p:nvPr/>
          </p:nvSpPr>
          <p:spPr>
            <a:xfrm>
              <a:off x="10400" y="-4620"/>
              <a:ext cx="10515600" cy="137100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400">
                  <a:solidFill>
                    <a:schemeClr val="dk1"/>
                  </a:solidFill>
                  <a:latin typeface="Calibri"/>
                  <a:ea typeface="Calibri"/>
                  <a:cs typeface="Calibri"/>
                  <a:sym typeface="Calibri"/>
                </a:rPr>
                <a:t>TOPIC</a:t>
              </a:r>
              <a:r>
                <a:rPr lang="en-US" sz="2400" i="0" u="none" strike="noStrike" cap="none">
                  <a:solidFill>
                    <a:schemeClr val="dk1"/>
                  </a:solidFill>
                  <a:latin typeface="Calibri"/>
                  <a:ea typeface="Calibri"/>
                  <a:cs typeface="Calibri"/>
                  <a:sym typeface="Calibri"/>
                </a:rPr>
                <a:t> 1: Directives, treaties, policies on a European level</a:t>
              </a:r>
              <a:endParaRPr sz="2400" i="0" u="none" strike="noStrike" cap="none">
                <a:solidFill>
                  <a:schemeClr val="dk1"/>
                </a:solidFill>
                <a:latin typeface="Calibri"/>
                <a:ea typeface="Calibri"/>
                <a:cs typeface="Calibri"/>
                <a:sym typeface="Calibri"/>
              </a:endParaRPr>
            </a:p>
          </p:txBody>
        </p:sp>
        <p:cxnSp>
          <p:nvCxnSpPr>
            <p:cNvPr id="107" name="Google Shape;107;p3"/>
            <p:cNvCxnSpPr/>
            <p:nvPr/>
          </p:nvCxnSpPr>
          <p:spPr>
            <a:xfrm>
              <a:off x="56457" y="1083166"/>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08" name="Google Shape;108;p3"/>
            <p:cNvSpPr/>
            <p:nvPr/>
          </p:nvSpPr>
          <p:spPr>
            <a:xfrm>
              <a:off x="0" y="1120998"/>
              <a:ext cx="10515600" cy="8700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560"/>
                </a:spcBef>
                <a:spcAft>
                  <a:spcPts val="0"/>
                </a:spcAft>
                <a:buClr>
                  <a:schemeClr val="dk1"/>
                </a:buClr>
                <a:buSzPts val="1100"/>
                <a:buFont typeface="Arial"/>
                <a:buNone/>
              </a:pPr>
              <a:r>
                <a:rPr lang="en-US" sz="2400">
                  <a:solidFill>
                    <a:schemeClr val="dk1"/>
                  </a:solidFill>
                  <a:latin typeface="Calibri"/>
                  <a:ea typeface="Calibri"/>
                  <a:cs typeface="Calibri"/>
                  <a:sym typeface="Calibri"/>
                </a:rPr>
                <a:t>TOPIC 2: Legal definition of occupational violence including: course of proceedings, measures on the part of the employer, consequences and severity of punishment</a:t>
              </a:r>
              <a:endParaRPr sz="2400">
                <a:solidFill>
                  <a:schemeClr val="dk1"/>
                </a:solidFill>
                <a:latin typeface="Calibri"/>
                <a:ea typeface="Calibri"/>
                <a:cs typeface="Calibri"/>
                <a:sym typeface="Calibri"/>
              </a:endParaRPr>
            </a:p>
          </p:txBody>
        </p:sp>
        <p:cxnSp>
          <p:nvCxnSpPr>
            <p:cNvPr id="109" name="Google Shape;109;p3"/>
            <p:cNvCxnSpPr/>
            <p:nvPr/>
          </p:nvCxnSpPr>
          <p:spPr>
            <a:xfrm>
              <a:off x="0" y="1983583"/>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0" name="Google Shape;110;p3"/>
            <p:cNvSpPr/>
            <p:nvPr/>
          </p:nvSpPr>
          <p:spPr>
            <a:xfrm>
              <a:off x="46186" y="1967972"/>
              <a:ext cx="10628400" cy="8700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560"/>
                </a:spcBef>
                <a:spcAft>
                  <a:spcPts val="0"/>
                </a:spcAft>
                <a:buClr>
                  <a:schemeClr val="dk1"/>
                </a:buClr>
                <a:buSzPts val="1100"/>
                <a:buFont typeface="Arial"/>
                <a:buNone/>
              </a:pPr>
              <a:endParaRPr sz="2400">
                <a:solidFill>
                  <a:schemeClr val="dk1"/>
                </a:solidFill>
                <a:latin typeface="Calibri"/>
                <a:ea typeface="Calibri"/>
                <a:cs typeface="Calibri"/>
                <a:sym typeface="Calibri"/>
              </a:endParaRPr>
            </a:p>
          </p:txBody>
        </p:sp>
        <p:sp>
          <p:nvSpPr>
            <p:cNvPr id="111" name="Google Shape;111;p3"/>
            <p:cNvSpPr txBox="1"/>
            <p:nvPr/>
          </p:nvSpPr>
          <p:spPr>
            <a:xfrm>
              <a:off x="106026" y="302003"/>
              <a:ext cx="9640200" cy="750600"/>
            </a:xfrm>
            <a:prstGeom prst="rect">
              <a:avLst/>
            </a:prstGeom>
            <a:noFill/>
            <a:ln>
              <a:noFill/>
            </a:ln>
          </p:spPr>
          <p:txBody>
            <a:bodyPr spcFirstLastPara="1" wrap="square" lIns="76200" tIns="76200" rIns="76200" bIns="76200" anchor="t" anchorCtr="0">
              <a:spAutoFit/>
            </a:bodyPr>
            <a:lstStyle/>
            <a:p>
              <a:pPr marL="0" marR="0" lvl="0" indent="0" algn="l" rtl="0">
                <a:lnSpc>
                  <a:spcPct val="90000"/>
                </a:lnSpc>
                <a:spcBef>
                  <a:spcPts val="0"/>
                </a:spcBef>
                <a:spcAft>
                  <a:spcPts val="0"/>
                </a:spcAft>
                <a:buClr>
                  <a:srgbClr val="000000"/>
                </a:buClr>
                <a:buSzPts val="2000"/>
                <a:buFont typeface="Arial"/>
                <a:buNone/>
              </a:pPr>
              <a:r>
                <a:rPr lang="en-US" sz="2400" i="0" u="none" strike="noStrike" cap="none">
                  <a:solidFill>
                    <a:schemeClr val="dk1"/>
                  </a:solidFill>
                  <a:latin typeface="Calibri"/>
                  <a:ea typeface="Calibri"/>
                  <a:cs typeface="Calibri"/>
                  <a:sym typeface="Calibri"/>
                </a:rPr>
                <a:t>National framework on violence &amp; discrimination of the proje</a:t>
              </a:r>
              <a:r>
                <a:rPr lang="en-US" sz="2400">
                  <a:solidFill>
                    <a:schemeClr val="dk1"/>
                  </a:solidFill>
                  <a:latin typeface="Calibri"/>
                  <a:ea typeface="Calibri"/>
                  <a:cs typeface="Calibri"/>
                  <a:sym typeface="Calibri"/>
                </a:rPr>
                <a:t>ct </a:t>
              </a:r>
              <a:r>
                <a:rPr lang="en-US" sz="2400" i="0" u="none" strike="noStrike" cap="none">
                  <a:solidFill>
                    <a:schemeClr val="dk1"/>
                  </a:solidFill>
                  <a:latin typeface="Calibri"/>
                  <a:ea typeface="Calibri"/>
                  <a:cs typeface="Calibri"/>
                  <a:sym typeface="Calibri"/>
                </a:rPr>
                <a:t>countries: directives </a:t>
              </a:r>
              <a:r>
                <a:rPr lang="en-US" sz="2400">
                  <a:solidFill>
                    <a:schemeClr val="dk1"/>
                  </a:solidFill>
                  <a:latin typeface="Calibri"/>
                  <a:ea typeface="Calibri"/>
                  <a:cs typeface="Calibri"/>
                  <a:sym typeface="Calibri"/>
                </a:rPr>
                <a:t>treated</a:t>
              </a:r>
              <a:r>
                <a:rPr lang="en-US" sz="2400" i="0" u="none" strike="noStrike" cap="none">
                  <a:solidFill>
                    <a:schemeClr val="dk1"/>
                  </a:solidFill>
                  <a:latin typeface="Calibri"/>
                  <a:ea typeface="Calibri"/>
                  <a:cs typeface="Calibri"/>
                  <a:sym typeface="Calibri"/>
                </a:rPr>
                <a:t>, policies</a:t>
              </a:r>
              <a:endParaRPr sz="2400" i="0" u="none" strike="noStrike" cap="none">
                <a:solidFill>
                  <a:schemeClr val="dk1"/>
                </a:solidFill>
                <a:latin typeface="Calibri"/>
                <a:ea typeface="Calibri"/>
                <a:cs typeface="Calibri"/>
                <a:sym typeface="Calibri"/>
              </a:endParaRPr>
            </a:p>
          </p:txBody>
        </p:sp>
        <p:cxnSp>
          <p:nvCxnSpPr>
            <p:cNvPr id="112" name="Google Shape;112;p3"/>
            <p:cNvCxnSpPr/>
            <p:nvPr/>
          </p:nvCxnSpPr>
          <p:spPr>
            <a:xfrm>
              <a:off x="0" y="2808084"/>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cxnSp>
          <p:nvCxnSpPr>
            <p:cNvPr id="113" name="Google Shape;113;p3"/>
            <p:cNvCxnSpPr/>
            <p:nvPr/>
          </p:nvCxnSpPr>
          <p:spPr>
            <a:xfrm>
              <a:off x="0" y="3480751"/>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4" name="Google Shape;114;p3"/>
            <p:cNvSpPr/>
            <p:nvPr/>
          </p:nvSpPr>
          <p:spPr>
            <a:xfrm>
              <a:off x="0" y="3480751"/>
              <a:ext cx="10515600" cy="8700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txBox="1"/>
            <p:nvPr/>
          </p:nvSpPr>
          <p:spPr>
            <a:xfrm>
              <a:off x="1140199" y="3321814"/>
              <a:ext cx="10515600" cy="870000"/>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grpSp>
      <p:sp>
        <p:nvSpPr>
          <p:cNvPr id="116" name="Google Shape;1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17" name="Google Shape;117;p3"/>
          <p:cNvPicPr preferRelativeResize="0"/>
          <p:nvPr/>
        </p:nvPicPr>
        <p:blipFill rotWithShape="1">
          <a:blip r:embed="rId3">
            <a:alphaModFix/>
          </a:blip>
          <a:srcRect/>
          <a:stretch/>
        </p:blipFill>
        <p:spPr>
          <a:xfrm>
            <a:off x="368038" y="6398359"/>
            <a:ext cx="2743438" cy="323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21"/>
          <p:cNvSpPr txBox="1">
            <a:spLocks noGrp="1"/>
          </p:cNvSpPr>
          <p:nvPr>
            <p:ph type="title"/>
          </p:nvPr>
        </p:nvSpPr>
        <p:spPr>
          <a:xfrm>
            <a:off x="359517" y="276613"/>
            <a:ext cx="10442802" cy="104074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6789B9"/>
              </a:buClr>
              <a:buSzPts val="4000"/>
              <a:buNone/>
            </a:pPr>
            <a:r>
              <a:rPr lang="en-US" sz="3200">
                <a:solidFill>
                  <a:schemeClr val="hlink"/>
                </a:solidFill>
              </a:rPr>
              <a:t>Guidelines on prevention of third-party violence and harassment at work signed by central governments &amp; sectorial social partners</a:t>
            </a:r>
            <a:endParaRPr sz="3200">
              <a:solidFill>
                <a:srgbClr val="6789B9"/>
              </a:solidFill>
            </a:endParaRPr>
          </a:p>
        </p:txBody>
      </p:sp>
      <p:sp>
        <p:nvSpPr>
          <p:cNvPr id="374" name="Google Shape;37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375" name="Google Shape;375;p21"/>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grpSp>
        <p:nvGrpSpPr>
          <p:cNvPr id="376" name="Google Shape;376;p21"/>
          <p:cNvGrpSpPr/>
          <p:nvPr/>
        </p:nvGrpSpPr>
        <p:grpSpPr>
          <a:xfrm>
            <a:off x="2326468" y="1716723"/>
            <a:ext cx="8128000" cy="4925880"/>
            <a:chOff x="0" y="246393"/>
            <a:chExt cx="8128000" cy="4925880"/>
          </a:xfrm>
        </p:grpSpPr>
        <p:sp>
          <p:nvSpPr>
            <p:cNvPr id="377" name="Google Shape;377;p21"/>
            <p:cNvSpPr/>
            <p:nvPr/>
          </p:nvSpPr>
          <p:spPr>
            <a:xfrm>
              <a:off x="0" y="482553"/>
              <a:ext cx="8128000" cy="667800"/>
            </a:xfrm>
            <a:prstGeom prst="rect">
              <a:avLst/>
            </a:prstGeom>
            <a:solidFill>
              <a:schemeClr val="lt1">
                <a:alpha val="89411"/>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78" name="Google Shape;378;p21"/>
            <p:cNvSpPr txBox="1"/>
            <p:nvPr/>
          </p:nvSpPr>
          <p:spPr>
            <a:xfrm>
              <a:off x="0" y="482553"/>
              <a:ext cx="8128000" cy="667800"/>
            </a:xfrm>
            <a:prstGeom prst="rect">
              <a:avLst/>
            </a:prstGeom>
            <a:noFill/>
            <a:ln>
              <a:noFill/>
            </a:ln>
          </p:spPr>
          <p:txBody>
            <a:bodyPr spcFirstLastPara="1" wrap="square" lIns="630800" tIns="333225" rIns="630800" bIns="113775" anchor="t" anchorCtr="0">
              <a:noAutofit/>
            </a:bodyPr>
            <a:lstStyle/>
            <a:p>
              <a:pPr marL="171450" marR="0" lvl="1" indent="-171450" algn="l" rtl="0">
                <a:lnSpc>
                  <a:spcPct val="90000"/>
                </a:lnSpc>
                <a:spcBef>
                  <a:spcPts val="0"/>
                </a:spcBef>
                <a:spcAft>
                  <a:spcPts val="0"/>
                </a:spcAft>
                <a:buClr>
                  <a:srgbClr val="000000"/>
                </a:buClr>
                <a:buSzPts val="1600"/>
                <a:buFont typeface="Calibri"/>
                <a:buChar char="••"/>
              </a:pPr>
              <a:r>
                <a:rPr lang="en-US" sz="1600" i="0" u="none" strike="noStrike" cap="none">
                  <a:solidFill>
                    <a:srgbClr val="000000"/>
                  </a:solidFill>
                  <a:latin typeface="Calibri"/>
                  <a:ea typeface="Calibri"/>
                  <a:cs typeface="Calibri"/>
                  <a:sym typeface="Calibri"/>
                </a:rPr>
                <a:t>for instance a customer, patient or member of the public</a:t>
              </a:r>
              <a:endParaRPr sz="1600" i="0" u="none" strike="noStrike" cap="none">
                <a:solidFill>
                  <a:srgbClr val="000000"/>
                </a:solidFill>
                <a:latin typeface="Calibri"/>
                <a:ea typeface="Calibri"/>
                <a:cs typeface="Calibri"/>
                <a:sym typeface="Calibri"/>
              </a:endParaRPr>
            </a:p>
          </p:txBody>
        </p:sp>
        <p:sp>
          <p:nvSpPr>
            <p:cNvPr id="379" name="Google Shape;379;p21"/>
            <p:cNvSpPr/>
            <p:nvPr/>
          </p:nvSpPr>
          <p:spPr>
            <a:xfrm>
              <a:off x="406400" y="246393"/>
              <a:ext cx="5689600" cy="472320"/>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80" name="Google Shape;380;p21"/>
            <p:cNvSpPr txBox="1"/>
            <p:nvPr/>
          </p:nvSpPr>
          <p:spPr>
            <a:xfrm>
              <a:off x="429457" y="269450"/>
              <a:ext cx="5643486" cy="426206"/>
            </a:xfrm>
            <a:prstGeom prst="rect">
              <a:avLst/>
            </a:prstGeom>
            <a:noFill/>
            <a:ln>
              <a:noFill/>
            </a:ln>
          </p:spPr>
          <p:txBody>
            <a:bodyPr spcFirstLastPara="1" wrap="square" lIns="215050" tIns="0" rIns="21505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Harassment and violence by a third party</a:t>
              </a:r>
              <a:endParaRPr sz="1600" i="0" u="none" strike="noStrike" cap="none">
                <a:solidFill>
                  <a:schemeClr val="lt1"/>
                </a:solidFill>
                <a:latin typeface="Calibri"/>
                <a:ea typeface="Calibri"/>
                <a:cs typeface="Calibri"/>
                <a:sym typeface="Calibri"/>
              </a:endParaRPr>
            </a:p>
          </p:txBody>
        </p:sp>
        <p:sp>
          <p:nvSpPr>
            <p:cNvPr id="381" name="Google Shape;381;p21"/>
            <p:cNvSpPr/>
            <p:nvPr/>
          </p:nvSpPr>
          <p:spPr>
            <a:xfrm>
              <a:off x="0" y="1472913"/>
              <a:ext cx="8128000" cy="1764000"/>
            </a:xfrm>
            <a:prstGeom prst="rect">
              <a:avLst/>
            </a:prstGeom>
            <a:solidFill>
              <a:schemeClr val="lt1">
                <a:alpha val="89411"/>
              </a:schemeClr>
            </a:solidFill>
            <a:ln w="25400" cap="flat" cmpd="sng">
              <a:solidFill>
                <a:srgbClr val="4CC3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82" name="Google Shape;382;p21"/>
            <p:cNvSpPr txBox="1"/>
            <p:nvPr/>
          </p:nvSpPr>
          <p:spPr>
            <a:xfrm>
              <a:off x="0" y="1472913"/>
              <a:ext cx="8128000" cy="1764000"/>
            </a:xfrm>
            <a:prstGeom prst="rect">
              <a:avLst/>
            </a:prstGeom>
            <a:noFill/>
            <a:ln>
              <a:noFill/>
            </a:ln>
          </p:spPr>
          <p:txBody>
            <a:bodyPr spcFirstLastPara="1" wrap="square" lIns="630800" tIns="333225" rIns="630800" bIns="113775" anchor="t" anchorCtr="0">
              <a:noAutofit/>
            </a:bodyPr>
            <a:lstStyle/>
            <a:p>
              <a:pPr marL="171450" marR="0" lvl="1" indent="-69850" algn="l"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for example, ‘physical, psychological, verbal and/or sexual’; a ‘one-off [incident] or more systematic patterns of behaviour, by an individual or group’; ‘caused by mental health problems and/or motivated by emotional reasons, personal dislike, prejudices on grounds of gender, racial/ethnic origin, religion and belief, disability, age, sexual orientation or body image</a:t>
              </a:r>
              <a:endParaRPr sz="1600" b="0" i="0" u="none" strike="noStrike" cap="none">
                <a:solidFill>
                  <a:srgbClr val="000000"/>
                </a:solidFill>
                <a:latin typeface="Arial"/>
                <a:ea typeface="Arial"/>
                <a:cs typeface="Arial"/>
                <a:sym typeface="Arial"/>
              </a:endParaRPr>
            </a:p>
          </p:txBody>
        </p:sp>
        <p:sp>
          <p:nvSpPr>
            <p:cNvPr id="383" name="Google Shape;383;p21"/>
            <p:cNvSpPr/>
            <p:nvPr/>
          </p:nvSpPr>
          <p:spPr>
            <a:xfrm>
              <a:off x="406400" y="1236753"/>
              <a:ext cx="5689600" cy="472320"/>
            </a:xfrm>
            <a:prstGeom prst="roundRect">
              <a:avLst>
                <a:gd name="adj" fmla="val 16667"/>
              </a:avLst>
            </a:prstGeom>
            <a:solidFill>
              <a:srgbClr val="4CC3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84" name="Google Shape;384;p21"/>
            <p:cNvSpPr txBox="1"/>
            <p:nvPr/>
          </p:nvSpPr>
          <p:spPr>
            <a:xfrm>
              <a:off x="429457" y="1259810"/>
              <a:ext cx="5643486" cy="426206"/>
            </a:xfrm>
            <a:prstGeom prst="rect">
              <a:avLst/>
            </a:prstGeom>
            <a:noFill/>
            <a:ln>
              <a:noFill/>
            </a:ln>
          </p:spPr>
          <p:txBody>
            <a:bodyPr spcFirstLastPara="1" wrap="square" lIns="215050" tIns="0" rIns="21505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third-party violence and harassment as taking a variety of forms</a:t>
              </a:r>
              <a:endParaRPr sz="1600" b="0" i="0" u="none" strike="noStrike" cap="none">
                <a:solidFill>
                  <a:schemeClr val="lt1"/>
                </a:solidFill>
                <a:latin typeface="Arial"/>
                <a:ea typeface="Arial"/>
                <a:cs typeface="Arial"/>
                <a:sym typeface="Arial"/>
              </a:endParaRPr>
            </a:p>
          </p:txBody>
        </p:sp>
        <p:sp>
          <p:nvSpPr>
            <p:cNvPr id="385" name="Google Shape;385;p21"/>
            <p:cNvSpPr/>
            <p:nvPr/>
          </p:nvSpPr>
          <p:spPr>
            <a:xfrm>
              <a:off x="0" y="3559473"/>
              <a:ext cx="8128000" cy="1612800"/>
            </a:xfrm>
            <a:prstGeom prst="rect">
              <a:avLst/>
            </a:prstGeom>
            <a:solidFill>
              <a:schemeClr val="lt1">
                <a:alpha val="89411"/>
              </a:schemeClr>
            </a:solidFill>
            <a:ln w="25400" cap="flat" cmpd="sng">
              <a:solidFill>
                <a:srgbClr val="6FAB4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86" name="Google Shape;386;p21"/>
            <p:cNvSpPr txBox="1"/>
            <p:nvPr/>
          </p:nvSpPr>
          <p:spPr>
            <a:xfrm>
              <a:off x="0" y="3559473"/>
              <a:ext cx="8128000" cy="1612800"/>
            </a:xfrm>
            <a:prstGeom prst="rect">
              <a:avLst/>
            </a:prstGeom>
            <a:noFill/>
            <a:ln>
              <a:noFill/>
            </a:ln>
          </p:spPr>
          <p:txBody>
            <a:bodyPr spcFirstLastPara="1" wrap="square" lIns="630800" tIns="333225" rIns="630800" bIns="113775"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by two European trade union federations</a:t>
              </a: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six EU employer organizations</a:t>
              </a: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and the European social partners for the central government administration sector</a:t>
              </a:r>
              <a:endParaRPr sz="1600" b="0" i="0" u="none" strike="noStrike" cap="none">
                <a:solidFill>
                  <a:srgbClr val="000000"/>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87" name="Google Shape;387;p21"/>
            <p:cNvSpPr/>
            <p:nvPr/>
          </p:nvSpPr>
          <p:spPr>
            <a:xfrm>
              <a:off x="406400" y="3323313"/>
              <a:ext cx="5689600" cy="472320"/>
            </a:xfrm>
            <a:prstGeom prst="roundRect">
              <a:avLst>
                <a:gd name="adj" fmla="val 16667"/>
              </a:avLst>
            </a:prstGeom>
            <a:solidFill>
              <a:srgbClr val="6FAB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88" name="Google Shape;388;p21"/>
            <p:cNvSpPr txBox="1"/>
            <p:nvPr/>
          </p:nvSpPr>
          <p:spPr>
            <a:xfrm>
              <a:off x="429457" y="3346370"/>
              <a:ext cx="5643486" cy="426206"/>
            </a:xfrm>
            <a:prstGeom prst="rect">
              <a:avLst/>
            </a:prstGeom>
            <a:noFill/>
            <a:ln>
              <a:noFill/>
            </a:ln>
          </p:spPr>
          <p:txBody>
            <a:bodyPr spcFirstLastPara="1" wrap="square" lIns="215050" tIns="0" rIns="21505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The guidelines were signed by social partners</a:t>
              </a:r>
              <a:endParaRPr sz="1600" b="0" i="0" u="none" strike="noStrike" cap="none">
                <a:solidFill>
                  <a:schemeClr val="lt1"/>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dd49517535_0_195"/>
          <p:cNvSpPr/>
          <p:nvPr/>
        </p:nvSpPr>
        <p:spPr>
          <a:xfrm flipH="1">
            <a:off x="5795201" y="-132262"/>
            <a:ext cx="6396800" cy="6853714"/>
          </a:xfrm>
          <a:custGeom>
            <a:avLst/>
            <a:gdLst/>
            <a:ahLst/>
            <a:cxnLst/>
            <a:rect l="l" t="t" r="r" b="b"/>
            <a:pathLst>
              <a:path w="4800600" h="5143500" extrusionOk="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19" scaled="0"/>
          </a:gra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Open Sans"/>
              <a:ea typeface="Open Sans"/>
              <a:cs typeface="Open Sans"/>
              <a:sym typeface="Open Sans"/>
            </a:endParaRPr>
          </a:p>
        </p:txBody>
      </p:sp>
      <p:sp>
        <p:nvSpPr>
          <p:cNvPr id="395" name="Google Shape;395;g1dd49517535_0_195"/>
          <p:cNvSpPr txBox="1">
            <a:spLocks noGrp="1"/>
          </p:cNvSpPr>
          <p:nvPr>
            <p:ph type="body" idx="1"/>
          </p:nvPr>
        </p:nvSpPr>
        <p:spPr>
          <a:xfrm>
            <a:off x="472775" y="1327400"/>
            <a:ext cx="6271200" cy="4685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endParaRPr sz="3175" b="1">
              <a:solidFill>
                <a:schemeClr val="accent1"/>
              </a:solidFill>
            </a:endParaRPr>
          </a:p>
          <a:p>
            <a:pPr marL="228600" lvl="0" indent="-75882" algn="l" rtl="0">
              <a:spcBef>
                <a:spcPts val="1000"/>
              </a:spcBef>
              <a:spcAft>
                <a:spcPts val="0"/>
              </a:spcAft>
              <a:buNone/>
            </a:pPr>
            <a:r>
              <a:rPr lang="en-US" sz="3175" b="1">
                <a:solidFill>
                  <a:schemeClr val="accent1"/>
                </a:solidFill>
              </a:rPr>
              <a:t>Developing Workplace Policies on Violence and Harassment – The employer’s duty</a:t>
            </a:r>
            <a:endParaRPr sz="3175" b="1">
              <a:solidFill>
                <a:schemeClr val="accent1"/>
              </a:solidFill>
            </a:endParaRPr>
          </a:p>
          <a:p>
            <a:pPr marL="228600" lvl="0" indent="-75882" algn="l" rtl="0">
              <a:spcBef>
                <a:spcPts val="1000"/>
              </a:spcBef>
              <a:spcAft>
                <a:spcPts val="0"/>
              </a:spcAft>
              <a:buClr>
                <a:schemeClr val="dk1"/>
              </a:buClr>
              <a:buSzPct val="81871"/>
              <a:buFont typeface="Arial"/>
              <a:buNone/>
            </a:pPr>
            <a:r>
              <a:rPr lang="en-US" sz="3175">
                <a:solidFill>
                  <a:srgbClr val="262626"/>
                </a:solidFill>
              </a:rPr>
              <a:t>According to C190, employers together with workers and their union representatives should adopt and implement a workplace policy on violence and harassment, including gender-based violence and harassment.</a:t>
            </a:r>
            <a:endParaRPr sz="3175">
              <a:solidFill>
                <a:srgbClr val="262626"/>
              </a:solidFill>
            </a:endParaRPr>
          </a:p>
          <a:p>
            <a:pPr marL="228600" lvl="0" indent="-75882" algn="l" rtl="0">
              <a:spcBef>
                <a:spcPts val="1000"/>
              </a:spcBef>
              <a:spcAft>
                <a:spcPts val="0"/>
              </a:spcAft>
              <a:buNone/>
            </a:pPr>
            <a:endParaRPr b="1">
              <a:solidFill>
                <a:schemeClr val="accent1"/>
              </a:solidFill>
              <a:latin typeface="Arial"/>
              <a:ea typeface="Arial"/>
              <a:cs typeface="Arial"/>
              <a:sym typeface="Arial"/>
            </a:endParaRPr>
          </a:p>
          <a:p>
            <a:pPr marL="228600" lvl="0" indent="-75882" algn="l" rtl="0">
              <a:spcBef>
                <a:spcPts val="1000"/>
              </a:spcBef>
              <a:spcAft>
                <a:spcPts val="0"/>
              </a:spcAft>
              <a:buClr>
                <a:schemeClr val="dk1"/>
              </a:buClr>
              <a:buSzPct val="128571"/>
              <a:buFont typeface="Arial"/>
              <a:buNone/>
            </a:pPr>
            <a:endParaRPr b="1">
              <a:solidFill>
                <a:schemeClr val="accent1"/>
              </a:solidFill>
              <a:latin typeface="Arial"/>
              <a:ea typeface="Arial"/>
              <a:cs typeface="Arial"/>
              <a:sym typeface="Arial"/>
            </a:endParaRPr>
          </a:p>
          <a:p>
            <a:pPr marL="228600" lvl="0" indent="-75882" algn="l" rtl="0">
              <a:spcBef>
                <a:spcPts val="1000"/>
              </a:spcBef>
              <a:spcAft>
                <a:spcPts val="0"/>
              </a:spcAft>
              <a:buClr>
                <a:schemeClr val="dk1"/>
              </a:buClr>
              <a:buSzPct val="92857"/>
              <a:buFont typeface="Arial"/>
              <a:buNone/>
            </a:pPr>
            <a:r>
              <a:rPr lang="en-US">
                <a:solidFill>
                  <a:schemeClr val="lt1"/>
                </a:solidFill>
                <a:latin typeface="Arial"/>
                <a:ea typeface="Arial"/>
                <a:cs typeface="Arial"/>
                <a:sym typeface="Arial"/>
              </a:rPr>
              <a:t>According to C190, employers together with workers and their union representatives should adopt and implement a workplace policy on violence and harassment, including gender-based violence and harassment.</a:t>
            </a:r>
            <a:endParaRPr>
              <a:latin typeface="Arial"/>
              <a:ea typeface="Arial"/>
              <a:cs typeface="Arial"/>
              <a:sym typeface="Arial"/>
            </a:endParaRPr>
          </a:p>
        </p:txBody>
      </p:sp>
      <p:sp>
        <p:nvSpPr>
          <p:cNvPr id="396" name="Google Shape;396;g1dd49517535_0_1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97" name="Google Shape;397;g1dd49517535_0_195"/>
          <p:cNvSpPr txBox="1"/>
          <p:nvPr/>
        </p:nvSpPr>
        <p:spPr>
          <a:xfrm>
            <a:off x="960122" y="680900"/>
            <a:ext cx="4740000" cy="6465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6789B9"/>
              </a:buClr>
              <a:buSzPts val="4000"/>
              <a:buFont typeface="Calibri"/>
              <a:buNone/>
            </a:pPr>
            <a:r>
              <a:rPr lang="en-US" sz="4000" b="1">
                <a:solidFill>
                  <a:srgbClr val="6789B9"/>
                </a:solidFill>
                <a:latin typeface="Calibri"/>
                <a:ea typeface="Calibri"/>
                <a:cs typeface="Calibri"/>
                <a:sym typeface="Calibri"/>
              </a:rPr>
              <a:t>TOPIC 2</a:t>
            </a:r>
            <a:endParaRPr sz="4800" i="0" u="none" strike="noStrike" cap="none">
              <a:solidFill>
                <a:srgbClr val="0070C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1"/>
        <p:cNvGrpSpPr/>
        <p:nvPr/>
      </p:nvGrpSpPr>
      <p:grpSpPr>
        <a:xfrm>
          <a:off x="0" y="0"/>
          <a:ext cx="0" cy="0"/>
          <a:chOff x="0" y="0"/>
          <a:chExt cx="0" cy="0"/>
        </a:xfrm>
      </p:grpSpPr>
      <p:grpSp>
        <p:nvGrpSpPr>
          <p:cNvPr id="402" name="Google Shape;402;p48"/>
          <p:cNvGrpSpPr/>
          <p:nvPr/>
        </p:nvGrpSpPr>
        <p:grpSpPr>
          <a:xfrm>
            <a:off x="574964" y="717452"/>
            <a:ext cx="10515600" cy="5638898"/>
            <a:chOff x="0" y="0"/>
            <a:chExt cx="10515600" cy="5568434"/>
          </a:xfrm>
        </p:grpSpPr>
        <p:sp>
          <p:nvSpPr>
            <p:cNvPr id="403" name="Google Shape;403;p48"/>
            <p:cNvSpPr/>
            <p:nvPr/>
          </p:nvSpPr>
          <p:spPr>
            <a:xfrm>
              <a:off x="0" y="0"/>
              <a:ext cx="10515600" cy="683490"/>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48"/>
            <p:cNvSpPr txBox="1"/>
            <p:nvPr/>
          </p:nvSpPr>
          <p:spPr>
            <a:xfrm>
              <a:off x="33365" y="0"/>
              <a:ext cx="10448870" cy="61676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A</a:t>
              </a:r>
              <a:r>
                <a:rPr lang="en-US" sz="3200" b="1" i="0" u="none" strike="noStrike" cap="none">
                  <a:solidFill>
                    <a:schemeClr val="lt1"/>
                  </a:solidFill>
                  <a:latin typeface="Calibri"/>
                  <a:ea typeface="Calibri"/>
                  <a:cs typeface="Calibri"/>
                  <a:sym typeface="Calibri"/>
                </a:rPr>
                <a:t> Workplace Policy  on Violence and Harassment:</a:t>
              </a:r>
              <a:endParaRPr sz="3200" i="0" u="none" strike="noStrike" cap="none">
                <a:solidFill>
                  <a:schemeClr val="lt1"/>
                </a:solidFill>
                <a:latin typeface="Calibri"/>
                <a:ea typeface="Calibri"/>
                <a:cs typeface="Calibri"/>
                <a:sym typeface="Calibri"/>
              </a:endParaRPr>
            </a:p>
          </p:txBody>
        </p:sp>
        <p:sp>
          <p:nvSpPr>
            <p:cNvPr id="405" name="Google Shape;405;p48"/>
            <p:cNvSpPr/>
            <p:nvPr/>
          </p:nvSpPr>
          <p:spPr>
            <a:xfrm>
              <a:off x="0" y="691320"/>
              <a:ext cx="10515600" cy="68349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48"/>
            <p:cNvSpPr txBox="1"/>
            <p:nvPr/>
          </p:nvSpPr>
          <p:spPr>
            <a:xfrm>
              <a:off x="66730" y="691320"/>
              <a:ext cx="10448870" cy="61676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t>
              </a:r>
              <a:r>
                <a:rPr lang="en-US" sz="2400" b="0" i="0" u="none" strike="noStrike" cap="none">
                  <a:solidFill>
                    <a:schemeClr val="lt1"/>
                  </a:solidFill>
                  <a:latin typeface="Arial"/>
                  <a:ea typeface="Arial"/>
                  <a:cs typeface="Arial"/>
                  <a:sym typeface="Arial"/>
                </a:rPr>
                <a:t> A </a:t>
              </a:r>
              <a:r>
                <a:rPr lang="en-US" sz="2400" i="0" u="none" strike="noStrike" cap="none">
                  <a:solidFill>
                    <a:schemeClr val="lt1"/>
                  </a:solidFill>
                  <a:latin typeface="Calibri"/>
                  <a:ea typeface="Calibri"/>
                  <a:cs typeface="Calibri"/>
                  <a:sym typeface="Calibri"/>
                </a:rPr>
                <a:t>statement that violence and harassment will not be tolerated</a:t>
              </a:r>
              <a:endParaRPr sz="2400" i="0" u="none" strike="noStrike" cap="none">
                <a:solidFill>
                  <a:schemeClr val="lt1"/>
                </a:solidFill>
                <a:latin typeface="Calibri"/>
                <a:ea typeface="Calibri"/>
                <a:cs typeface="Calibri"/>
                <a:sym typeface="Calibri"/>
              </a:endParaRPr>
            </a:p>
          </p:txBody>
        </p:sp>
        <p:sp>
          <p:nvSpPr>
            <p:cNvPr id="407" name="Google Shape;407;p48"/>
            <p:cNvSpPr/>
            <p:nvPr/>
          </p:nvSpPr>
          <p:spPr>
            <a:xfrm>
              <a:off x="0" y="1413742"/>
              <a:ext cx="10515600" cy="68349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8"/>
            <p:cNvSpPr txBox="1"/>
            <p:nvPr/>
          </p:nvSpPr>
          <p:spPr>
            <a:xfrm>
              <a:off x="33365" y="1447107"/>
              <a:ext cx="10448870" cy="616760"/>
            </a:xfrm>
            <a:prstGeom prst="rect">
              <a:avLst/>
            </a:prstGeom>
            <a:no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a:t>
              </a:r>
              <a:r>
                <a:rPr lang="en-US" sz="2400" i="0" u="none" strike="noStrike" cap="none">
                  <a:solidFill>
                    <a:schemeClr val="lt1"/>
                  </a:solidFill>
                  <a:latin typeface="Calibri"/>
                  <a:ea typeface="Calibri"/>
                  <a:cs typeface="Calibri"/>
                  <a:sym typeface="Calibri"/>
                </a:rPr>
                <a:t>Establishment of violence and harassment prevention programs with objectives</a:t>
              </a:r>
              <a:endParaRPr sz="2400" i="0" u="none" strike="noStrike" cap="none">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409" name="Google Shape;409;p48"/>
            <p:cNvSpPr/>
            <p:nvPr/>
          </p:nvSpPr>
          <p:spPr>
            <a:xfrm>
              <a:off x="0" y="2052660"/>
              <a:ext cx="10515600" cy="68349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8"/>
            <p:cNvSpPr txBox="1"/>
            <p:nvPr/>
          </p:nvSpPr>
          <p:spPr>
            <a:xfrm>
              <a:off x="33365" y="2086025"/>
              <a:ext cx="10448870" cy="616760"/>
            </a:xfrm>
            <a:prstGeom prst="rect">
              <a:avLst/>
            </a:prstGeom>
            <a:noFill/>
            <a:ln>
              <a:noFill/>
            </a:ln>
          </p:spPr>
          <p:txBody>
            <a:bodyPr spcFirstLastPara="1" wrap="square" lIns="19050" tIns="19050" rIns="19050" bIns="190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 Cl</a:t>
              </a:r>
              <a:r>
                <a:rPr lang="en-US" sz="2400" i="0" u="none" strike="noStrike" cap="none">
                  <a:solidFill>
                    <a:schemeClr val="lt1"/>
                  </a:solidFill>
                  <a:latin typeface="Calibri"/>
                  <a:ea typeface="Calibri"/>
                  <a:cs typeface="Calibri"/>
                  <a:sym typeface="Calibri"/>
                </a:rPr>
                <a:t>early defined employer and worker responsibilities</a:t>
              </a:r>
              <a:endParaRPr sz="2400" i="0" u="none" strike="noStrike" cap="none">
                <a:solidFill>
                  <a:schemeClr val="lt1"/>
                </a:solidFill>
                <a:latin typeface="Calibri"/>
                <a:ea typeface="Calibri"/>
                <a:cs typeface="Calibri"/>
                <a:sym typeface="Calibri"/>
              </a:endParaRPr>
            </a:p>
          </p:txBody>
        </p:sp>
        <p:sp>
          <p:nvSpPr>
            <p:cNvPr id="411" name="Google Shape;411;p48"/>
            <p:cNvSpPr/>
            <p:nvPr/>
          </p:nvSpPr>
          <p:spPr>
            <a:xfrm>
              <a:off x="0" y="2792412"/>
              <a:ext cx="10515600" cy="68349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48"/>
            <p:cNvSpPr txBox="1"/>
            <p:nvPr/>
          </p:nvSpPr>
          <p:spPr>
            <a:xfrm>
              <a:off x="33365" y="2825777"/>
              <a:ext cx="10448870" cy="616760"/>
            </a:xfrm>
            <a:prstGeom prst="rect">
              <a:avLst/>
            </a:prstGeom>
            <a:noFill/>
            <a:ln>
              <a:noFill/>
            </a:ln>
          </p:spPr>
          <p:txBody>
            <a:bodyPr spcFirstLastPara="1" wrap="square" lIns="19050" tIns="19050" rIns="19050" bIns="190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 I</a:t>
              </a:r>
              <a:r>
                <a:rPr lang="en-US" sz="2400" i="0" u="none" strike="noStrike" cap="none">
                  <a:solidFill>
                    <a:schemeClr val="lt1"/>
                  </a:solidFill>
                  <a:latin typeface="Calibri"/>
                  <a:ea typeface="Calibri"/>
                  <a:cs typeface="Calibri"/>
                  <a:sym typeface="Calibri"/>
                </a:rPr>
                <a:t>nformation on complaint and investigation procedures</a:t>
              </a:r>
              <a:endParaRPr sz="2400" i="0" u="none" strike="noStrike" cap="none">
                <a:solidFill>
                  <a:schemeClr val="lt1"/>
                </a:solidFill>
                <a:latin typeface="Calibri"/>
                <a:ea typeface="Calibri"/>
                <a:cs typeface="Calibri"/>
                <a:sym typeface="Calibri"/>
              </a:endParaRPr>
            </a:p>
          </p:txBody>
        </p:sp>
        <p:sp>
          <p:nvSpPr>
            <p:cNvPr id="413" name="Google Shape;413;p48"/>
            <p:cNvSpPr/>
            <p:nvPr/>
          </p:nvSpPr>
          <p:spPr>
            <a:xfrm>
              <a:off x="0" y="3489923"/>
              <a:ext cx="10515600" cy="68349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8"/>
            <p:cNvSpPr txBox="1"/>
            <p:nvPr/>
          </p:nvSpPr>
          <p:spPr>
            <a:xfrm>
              <a:off x="33365" y="3523288"/>
              <a:ext cx="10448870" cy="61676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chemeClr val="lt1"/>
                </a:buClr>
                <a:buSzPts val="500"/>
                <a:buFont typeface="Arial"/>
                <a:buNone/>
              </a:pPr>
              <a:r>
                <a:rPr lang="en-US" sz="1600" b="0" i="0" u="none" strike="noStrike" cap="none">
                  <a:solidFill>
                    <a:schemeClr val="lt1"/>
                  </a:solidFill>
                  <a:latin typeface="Arial"/>
                  <a:ea typeface="Arial"/>
                  <a:cs typeface="Arial"/>
                  <a:sym typeface="Arial"/>
                </a:rPr>
                <a:t>-</a:t>
              </a:r>
              <a:r>
                <a:rPr lang="en-US" sz="2400" i="0" u="none" strike="noStrike" cap="none">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P</a:t>
              </a:r>
              <a:r>
                <a:rPr lang="en-US" sz="2300" i="0" u="none" strike="noStrike" cap="none">
                  <a:solidFill>
                    <a:schemeClr val="lt1"/>
                  </a:solidFill>
                  <a:latin typeface="Calibri"/>
                  <a:ea typeface="Calibri"/>
                  <a:cs typeface="Calibri"/>
                  <a:sym typeface="Calibri"/>
                </a:rPr>
                <a:t>rovide that all incidents of violence and harassment will be considered, and acted on</a:t>
              </a:r>
              <a:endParaRPr sz="2300" i="0" u="none" strike="noStrike" cap="none">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415" name="Google Shape;415;p48"/>
            <p:cNvSpPr/>
            <p:nvPr/>
          </p:nvSpPr>
          <p:spPr>
            <a:xfrm>
              <a:off x="0" y="4187433"/>
              <a:ext cx="10515600" cy="68349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8"/>
            <p:cNvSpPr txBox="1"/>
            <p:nvPr/>
          </p:nvSpPr>
          <p:spPr>
            <a:xfrm>
              <a:off x="33365" y="4220798"/>
              <a:ext cx="10448870" cy="616760"/>
            </a:xfrm>
            <a:prstGeom prst="rect">
              <a:avLst/>
            </a:prstGeom>
            <a:noFill/>
            <a:ln>
              <a:noFill/>
            </a:ln>
          </p:spPr>
          <p:txBody>
            <a:bodyPr spcFirstLastPara="1" wrap="square" lIns="19050" tIns="19050" rIns="19050" bIns="190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 </a:t>
              </a:r>
              <a:r>
                <a:rPr lang="en-US" sz="2400" i="0" u="none" strike="noStrike" cap="none">
                  <a:solidFill>
                    <a:schemeClr val="lt1"/>
                  </a:solidFill>
                  <a:latin typeface="Calibri"/>
                  <a:ea typeface="Calibri"/>
                  <a:cs typeface="Calibri"/>
                  <a:sym typeface="Calibri"/>
                </a:rPr>
                <a:t>Protect privacy and provide confidentiality for complainants and witnesses</a:t>
              </a:r>
              <a:endParaRPr sz="2400" i="0" u="none" strike="noStrike" cap="none">
                <a:solidFill>
                  <a:schemeClr val="lt1"/>
                </a:solidFill>
                <a:latin typeface="Calibri"/>
                <a:ea typeface="Calibri"/>
                <a:cs typeface="Calibri"/>
                <a:sym typeface="Calibri"/>
              </a:endParaRPr>
            </a:p>
          </p:txBody>
        </p:sp>
        <p:sp>
          <p:nvSpPr>
            <p:cNvPr id="417" name="Google Shape;417;p48"/>
            <p:cNvSpPr/>
            <p:nvPr/>
          </p:nvSpPr>
          <p:spPr>
            <a:xfrm>
              <a:off x="0" y="4884944"/>
              <a:ext cx="10515600" cy="68349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8"/>
            <p:cNvSpPr txBox="1"/>
            <p:nvPr/>
          </p:nvSpPr>
          <p:spPr>
            <a:xfrm>
              <a:off x="33365" y="4918309"/>
              <a:ext cx="10448870" cy="616760"/>
            </a:xfrm>
            <a:prstGeom prst="rect">
              <a:avLst/>
            </a:prstGeom>
            <a:noFill/>
            <a:ln>
              <a:noFill/>
            </a:ln>
          </p:spPr>
          <p:txBody>
            <a:bodyPr spcFirstLastPara="1" wrap="square" lIns="19050" tIns="19050" rIns="19050" bIns="190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t>
              </a:r>
              <a:r>
                <a:rPr lang="en-US" sz="2400" i="0" u="none" strike="noStrike" cap="none">
                  <a:solidFill>
                    <a:schemeClr val="lt1"/>
                  </a:solidFill>
                  <a:latin typeface="Calibri"/>
                  <a:ea typeface="Calibri"/>
                  <a:cs typeface="Calibri"/>
                  <a:sym typeface="Calibri"/>
                </a:rPr>
                <a:t> Protect complainants, victims, and witnesses against victimisation or retaliation</a:t>
              </a:r>
              <a:endParaRPr sz="2400" i="0" u="none" strike="noStrike" cap="none">
                <a:solidFill>
                  <a:schemeClr val="lt1"/>
                </a:solidFill>
                <a:latin typeface="Calibri"/>
                <a:ea typeface="Calibri"/>
                <a:cs typeface="Calibri"/>
                <a:sym typeface="Calibri"/>
              </a:endParaRPr>
            </a:p>
          </p:txBody>
        </p:sp>
      </p:grpSp>
      <p:sp>
        <p:nvSpPr>
          <p:cNvPr id="419" name="Google Shape;41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420" name="Google Shape;420;p48"/>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Google Shape;425;p49"/>
          <p:cNvSpPr txBox="1">
            <a:spLocks noGrp="1"/>
          </p:cNvSpPr>
          <p:nvPr>
            <p:ph type="title"/>
          </p:nvPr>
        </p:nvSpPr>
        <p:spPr>
          <a:xfrm>
            <a:off x="359517" y="290681"/>
            <a:ext cx="10092900" cy="539400"/>
          </a:xfrm>
          <a:prstGeom prst="rect">
            <a:avLst/>
          </a:prstGeom>
          <a:solidFill>
            <a:srgbClr val="00B0F0"/>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600"/>
              <a:buNone/>
            </a:pPr>
            <a:r>
              <a:rPr lang="en-US" sz="3200">
                <a:latin typeface="Arial"/>
                <a:ea typeface="Arial"/>
                <a:cs typeface="Arial"/>
                <a:sym typeface="Arial"/>
              </a:rPr>
              <a:t>A</a:t>
            </a:r>
            <a:r>
              <a:rPr lang="en-US" sz="3200" b="1"/>
              <a:t> more detailed Policy could also include:</a:t>
            </a:r>
            <a:endParaRPr sz="3200" b="1"/>
          </a:p>
        </p:txBody>
      </p:sp>
      <p:grpSp>
        <p:nvGrpSpPr>
          <p:cNvPr id="426" name="Google Shape;426;p49"/>
          <p:cNvGrpSpPr/>
          <p:nvPr/>
        </p:nvGrpSpPr>
        <p:grpSpPr>
          <a:xfrm>
            <a:off x="690480" y="826851"/>
            <a:ext cx="10887231" cy="5025307"/>
            <a:chOff x="5319" y="0"/>
            <a:chExt cx="10887231" cy="5025307"/>
          </a:xfrm>
        </p:grpSpPr>
        <p:sp>
          <p:nvSpPr>
            <p:cNvPr id="427" name="Google Shape;427;p49"/>
            <p:cNvSpPr/>
            <p:nvPr/>
          </p:nvSpPr>
          <p:spPr>
            <a:xfrm rot="-5400000">
              <a:off x="-1869099" y="1874418"/>
              <a:ext cx="5025307" cy="1276470"/>
            </a:xfrm>
            <a:prstGeom prst="flowChartManualOperation">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49"/>
            <p:cNvSpPr txBox="1"/>
            <p:nvPr/>
          </p:nvSpPr>
          <p:spPr>
            <a:xfrm>
              <a:off x="5319" y="1005061"/>
              <a:ext cx="1276470" cy="3015185"/>
            </a:xfrm>
            <a:prstGeom prst="rect">
              <a:avLst/>
            </a:prstGeom>
            <a:noFill/>
            <a:ln>
              <a:noFill/>
            </a:ln>
          </p:spPr>
          <p:txBody>
            <a:bodyPr spcFirstLastPara="1" wrap="square" lIns="101600" tIns="0" rIns="101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 comprehensive </a:t>
              </a:r>
              <a:r>
                <a:rPr lang="en-US" sz="1600" i="0" u="none" strike="noStrike" cap="none">
                  <a:solidFill>
                    <a:schemeClr val="lt1"/>
                  </a:solidFill>
                  <a:latin typeface="Calibri"/>
                  <a:ea typeface="Calibri"/>
                  <a:cs typeface="Calibri"/>
                  <a:sym typeface="Calibri"/>
                </a:rPr>
                <a:t>definiti</a:t>
              </a:r>
              <a:r>
                <a:rPr lang="en-US" sz="1600" b="0" i="0" u="none" strike="noStrike" cap="none">
                  <a:solidFill>
                    <a:schemeClr val="lt1"/>
                  </a:solidFill>
                  <a:latin typeface="Arial"/>
                  <a:ea typeface="Arial"/>
                  <a:cs typeface="Arial"/>
                  <a:sym typeface="Arial"/>
                </a:rPr>
                <a:t>on of violence and harassment</a:t>
              </a:r>
              <a:endParaRPr sz="1600" b="0" i="0" u="none" strike="noStrike" cap="none">
                <a:solidFill>
                  <a:schemeClr val="lt1"/>
                </a:solidFill>
                <a:latin typeface="Arial"/>
                <a:ea typeface="Arial"/>
                <a:cs typeface="Arial"/>
                <a:sym typeface="Arial"/>
              </a:endParaRPr>
            </a:p>
          </p:txBody>
        </p:sp>
        <p:sp>
          <p:nvSpPr>
            <p:cNvPr id="429" name="Google Shape;429;p49"/>
            <p:cNvSpPr/>
            <p:nvPr/>
          </p:nvSpPr>
          <p:spPr>
            <a:xfrm rot="-5400000">
              <a:off x="-496893" y="1874418"/>
              <a:ext cx="5025307" cy="1276470"/>
            </a:xfrm>
            <a:prstGeom prst="flowChartManualOperation">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9"/>
            <p:cNvSpPr txBox="1"/>
            <p:nvPr/>
          </p:nvSpPr>
          <p:spPr>
            <a:xfrm>
              <a:off x="1377525" y="1005061"/>
              <a:ext cx="1276470" cy="3015185"/>
            </a:xfrm>
            <a:prstGeom prst="rect">
              <a:avLst/>
            </a:prstGeom>
            <a:noFill/>
            <a:ln>
              <a:noFill/>
            </a:ln>
          </p:spPr>
          <p:txBody>
            <a:bodyPr spcFirstLastPara="1" wrap="square" lIns="101600" tIns="0" rIns="101600" bIns="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Cover all workers, specifically includi</a:t>
              </a:r>
              <a:r>
                <a:rPr lang="en-US" sz="1600" i="0" u="none" strike="noStrike" cap="none">
                  <a:solidFill>
                    <a:schemeClr val="lt1"/>
                  </a:solidFill>
                  <a:latin typeface="Calibri"/>
                  <a:ea typeface="Calibri"/>
                  <a:cs typeface="Calibri"/>
                  <a:sym typeface="Calibri"/>
                </a:rPr>
                <a:t>n</a:t>
              </a:r>
              <a:r>
                <a:rPr lang="en-US" sz="1600" b="0" i="0" u="none" strike="noStrike" cap="none">
                  <a:solidFill>
                    <a:schemeClr val="lt1"/>
                  </a:solidFill>
                  <a:latin typeface="Arial"/>
                  <a:ea typeface="Arial"/>
                  <a:cs typeface="Arial"/>
                  <a:sym typeface="Arial"/>
                </a:rPr>
                <a:t>g vulnerable groups and precarious workers</a:t>
              </a:r>
              <a:endParaRPr sz="1600" b="0" i="0" u="none" strike="noStrike" cap="none">
                <a:solidFill>
                  <a:schemeClr val="lt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431" name="Google Shape;431;p49"/>
            <p:cNvSpPr/>
            <p:nvPr/>
          </p:nvSpPr>
          <p:spPr>
            <a:xfrm rot="-5400000">
              <a:off x="889383" y="1874418"/>
              <a:ext cx="4997165" cy="1276470"/>
            </a:xfrm>
            <a:prstGeom prst="flowChartManualOperation">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9"/>
            <p:cNvSpPr txBox="1"/>
            <p:nvPr/>
          </p:nvSpPr>
          <p:spPr>
            <a:xfrm>
              <a:off x="2749730" y="1013504"/>
              <a:ext cx="1276470" cy="2998299"/>
            </a:xfrm>
            <a:prstGeom prst="rect">
              <a:avLst/>
            </a:prstGeom>
            <a:noFill/>
            <a:ln>
              <a:noFill/>
            </a:ln>
          </p:spPr>
          <p:txBody>
            <a:bodyPr spcFirstLastPara="1" wrap="square" lIns="101600" tIns="0" rIns="101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Cover the world of work, not just the physical workplace</a:t>
              </a:r>
              <a:endParaRPr sz="1600" b="0" i="0" u="none" strike="noStrike" cap="none">
                <a:solidFill>
                  <a:schemeClr val="lt1"/>
                </a:solidFill>
                <a:latin typeface="Arial"/>
                <a:ea typeface="Arial"/>
                <a:cs typeface="Arial"/>
                <a:sym typeface="Arial"/>
              </a:endParaRPr>
            </a:p>
          </p:txBody>
        </p:sp>
        <p:sp>
          <p:nvSpPr>
            <p:cNvPr id="433" name="Google Shape;433;p49"/>
            <p:cNvSpPr/>
            <p:nvPr/>
          </p:nvSpPr>
          <p:spPr>
            <a:xfrm rot="-5400000">
              <a:off x="2247518" y="1874418"/>
              <a:ext cx="5025307" cy="1276470"/>
            </a:xfrm>
            <a:prstGeom prst="flowChartManualOperation">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9"/>
            <p:cNvSpPr txBox="1"/>
            <p:nvPr/>
          </p:nvSpPr>
          <p:spPr>
            <a:xfrm>
              <a:off x="4121936" y="1005061"/>
              <a:ext cx="1276470" cy="3015185"/>
            </a:xfrm>
            <a:prstGeom prst="rect">
              <a:avLst/>
            </a:prstGeom>
            <a:noFill/>
            <a:ln>
              <a:noFill/>
            </a:ln>
          </p:spPr>
          <p:txBody>
            <a:bodyPr spcFirstLastPara="1" wrap="square" lIns="101600" tIns="0" rIns="101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Dispute resolution and enforcement bodies</a:t>
              </a:r>
              <a:endParaRPr sz="1600" b="0" i="0" u="none" strike="noStrike" cap="none">
                <a:solidFill>
                  <a:schemeClr val="lt1"/>
                </a:solidFill>
                <a:latin typeface="Arial"/>
                <a:ea typeface="Arial"/>
                <a:cs typeface="Arial"/>
                <a:sym typeface="Arial"/>
              </a:endParaRPr>
            </a:p>
          </p:txBody>
        </p:sp>
        <p:sp>
          <p:nvSpPr>
            <p:cNvPr id="435" name="Google Shape;435;p49"/>
            <p:cNvSpPr/>
            <p:nvPr/>
          </p:nvSpPr>
          <p:spPr>
            <a:xfrm rot="-5400000">
              <a:off x="3619724" y="1874418"/>
              <a:ext cx="5025307" cy="1276470"/>
            </a:xfrm>
            <a:prstGeom prst="flowChartManualOperation">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9"/>
            <p:cNvSpPr txBox="1"/>
            <p:nvPr/>
          </p:nvSpPr>
          <p:spPr>
            <a:xfrm>
              <a:off x="5494142" y="1005061"/>
              <a:ext cx="1276470" cy="3015185"/>
            </a:xfrm>
            <a:prstGeom prst="rect">
              <a:avLst/>
            </a:prstGeom>
            <a:noFill/>
            <a:ln>
              <a:noFill/>
            </a:ln>
          </p:spPr>
          <p:txBody>
            <a:bodyPr spcFirstLastPara="1" wrap="square" lIns="101600" tIns="0" rIns="101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Sanctions, remedies, and support for victim/survivors</a:t>
              </a:r>
              <a:endParaRPr sz="1600" b="0" i="0" u="none" strike="noStrike" cap="none">
                <a:solidFill>
                  <a:schemeClr val="lt1"/>
                </a:solidFill>
                <a:latin typeface="Arial"/>
                <a:ea typeface="Arial"/>
                <a:cs typeface="Arial"/>
                <a:sym typeface="Arial"/>
              </a:endParaRPr>
            </a:p>
          </p:txBody>
        </p:sp>
        <p:sp>
          <p:nvSpPr>
            <p:cNvPr id="437" name="Google Shape;437;p49"/>
            <p:cNvSpPr/>
            <p:nvPr/>
          </p:nvSpPr>
          <p:spPr>
            <a:xfrm rot="-5400000">
              <a:off x="4991930" y="1874418"/>
              <a:ext cx="5025307" cy="1276470"/>
            </a:xfrm>
            <a:prstGeom prst="flowChartManualOperation">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9"/>
            <p:cNvSpPr txBox="1"/>
            <p:nvPr/>
          </p:nvSpPr>
          <p:spPr>
            <a:xfrm>
              <a:off x="6866348" y="1005061"/>
              <a:ext cx="1276470" cy="3015185"/>
            </a:xfrm>
            <a:prstGeom prst="rect">
              <a:avLst/>
            </a:prstGeom>
            <a:noFill/>
            <a:ln>
              <a:noFill/>
            </a:ln>
          </p:spPr>
          <p:txBody>
            <a:bodyPr spcFirstLastPara="1" wrap="square" lIns="101600" tIns="0" rIns="101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Joint committees to monitor implementation</a:t>
              </a:r>
              <a:endParaRPr sz="1600" b="0" i="0" u="none" strike="noStrike" cap="none">
                <a:solidFill>
                  <a:schemeClr val="lt1"/>
                </a:solidFill>
                <a:latin typeface="Arial"/>
                <a:ea typeface="Arial"/>
                <a:cs typeface="Arial"/>
                <a:sym typeface="Arial"/>
              </a:endParaRPr>
            </a:p>
          </p:txBody>
        </p:sp>
        <p:sp>
          <p:nvSpPr>
            <p:cNvPr id="439" name="Google Shape;439;p49"/>
            <p:cNvSpPr/>
            <p:nvPr/>
          </p:nvSpPr>
          <p:spPr>
            <a:xfrm rot="-5400000">
              <a:off x="6364136" y="1874418"/>
              <a:ext cx="5025307" cy="1276470"/>
            </a:xfrm>
            <a:prstGeom prst="flowChartManualOperation">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9"/>
            <p:cNvSpPr txBox="1"/>
            <p:nvPr/>
          </p:nvSpPr>
          <p:spPr>
            <a:xfrm>
              <a:off x="8238554" y="1005061"/>
              <a:ext cx="1276470" cy="3015185"/>
            </a:xfrm>
            <a:prstGeom prst="rect">
              <a:avLst/>
            </a:prstGeom>
            <a:noFill/>
            <a:ln>
              <a:noFill/>
            </a:ln>
          </p:spPr>
          <p:txBody>
            <a:bodyPr spcFirstLastPara="1" wrap="square" lIns="101600" tIns="0" rIns="101600" bIns="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Training and awareness-raising about the policy for workers, supervisors and managers</a:t>
              </a:r>
              <a:endParaRPr sz="1600" b="0" i="0" u="none" strike="noStrike" cap="none">
                <a:solidFill>
                  <a:schemeClr val="lt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441" name="Google Shape;441;p49"/>
            <p:cNvSpPr/>
            <p:nvPr/>
          </p:nvSpPr>
          <p:spPr>
            <a:xfrm rot="-5400000">
              <a:off x="7741661" y="1874418"/>
              <a:ext cx="5025307" cy="1276470"/>
            </a:xfrm>
            <a:prstGeom prst="flowChartManualOperation">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9"/>
            <p:cNvSpPr txBox="1"/>
            <p:nvPr/>
          </p:nvSpPr>
          <p:spPr>
            <a:xfrm>
              <a:off x="9616079" y="1005061"/>
              <a:ext cx="1276470" cy="3015185"/>
            </a:xfrm>
            <a:prstGeom prst="rect">
              <a:avLst/>
            </a:prstGeom>
            <a:noFill/>
            <a:ln>
              <a:noFill/>
            </a:ln>
          </p:spPr>
          <p:txBody>
            <a:bodyPr spcFirstLastPara="1" wrap="square" lIns="101600" tIns="0" rIns="101600" bIns="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Enforcement, monitoring and evaluation to ensure the policy is effective.</a:t>
              </a:r>
              <a:endParaRPr sz="1600" b="0" i="0" u="none" strike="noStrike" cap="none">
                <a:solidFill>
                  <a:schemeClr val="lt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sp>
        <p:nvSpPr>
          <p:cNvPr id="443" name="Google Shape;44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444" name="Google Shape;444;p49"/>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Google Shape;449;p23"/>
          <p:cNvSpPr txBox="1">
            <a:spLocks noGrp="1"/>
          </p:cNvSpPr>
          <p:nvPr>
            <p:ph type="title"/>
          </p:nvPr>
        </p:nvSpPr>
        <p:spPr>
          <a:xfrm>
            <a:off x="359517" y="276614"/>
            <a:ext cx="10149049" cy="609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789B9"/>
              </a:buClr>
              <a:buSzPts val="3556"/>
              <a:buFont typeface="Calibri"/>
              <a:buNone/>
            </a:pPr>
            <a:r>
              <a:rPr lang="en-US" sz="4000" b="1">
                <a:solidFill>
                  <a:srgbClr val="6789B9"/>
                </a:solidFill>
              </a:rPr>
              <a:t>Sectoral initiatives</a:t>
            </a:r>
            <a:endParaRPr sz="4000" b="1">
              <a:solidFill>
                <a:srgbClr val="6789B9"/>
              </a:solidFill>
            </a:endParaRPr>
          </a:p>
        </p:txBody>
      </p:sp>
      <p:grpSp>
        <p:nvGrpSpPr>
          <p:cNvPr id="450" name="Google Shape;450;p23"/>
          <p:cNvGrpSpPr/>
          <p:nvPr/>
        </p:nvGrpSpPr>
        <p:grpSpPr>
          <a:xfrm>
            <a:off x="1887626" y="1820326"/>
            <a:ext cx="7894234" cy="3217347"/>
            <a:chOff x="1310683" y="2236080"/>
            <a:chExt cx="7894234" cy="3217347"/>
          </a:xfrm>
        </p:grpSpPr>
        <p:sp>
          <p:nvSpPr>
            <p:cNvPr id="451" name="Google Shape;451;p23"/>
            <p:cNvSpPr/>
            <p:nvPr/>
          </p:nvSpPr>
          <p:spPr>
            <a:xfrm>
              <a:off x="6042960" y="2236080"/>
              <a:ext cx="3161957" cy="3195574"/>
            </a:xfrm>
            <a:prstGeom prst="ellipse">
              <a:avLst/>
            </a:prstGeom>
            <a:solidFill>
              <a:srgbClr val="2EE844">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23"/>
            <p:cNvSpPr txBox="1"/>
            <p:nvPr/>
          </p:nvSpPr>
          <p:spPr>
            <a:xfrm>
              <a:off x="6701197" y="3061604"/>
              <a:ext cx="1897174" cy="17575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Commerce</a:t>
              </a:r>
              <a:r>
                <a:rPr lang="en-US" sz="2000" b="0" i="0" u="none" strike="noStrike" cap="none">
                  <a:solidFill>
                    <a:schemeClr val="dk1"/>
                  </a:solidFill>
                  <a:latin typeface="Arial"/>
                  <a:ea typeface="Arial"/>
                  <a:cs typeface="Arial"/>
                  <a:sym typeface="Arial"/>
                </a:rPr>
                <a:t> is a sector in which employees are deemed to be at an increased risk of violence from the public. </a:t>
              </a:r>
              <a:endParaRPr sz="2000" b="0" i="0" u="none" strike="noStrike" cap="none">
                <a:solidFill>
                  <a:schemeClr val="dk1"/>
                </a:solidFill>
                <a:latin typeface="Arial"/>
                <a:ea typeface="Arial"/>
                <a:cs typeface="Arial"/>
                <a:sym typeface="Arial"/>
              </a:endParaRPr>
            </a:p>
          </p:txBody>
        </p:sp>
        <p:sp>
          <p:nvSpPr>
            <p:cNvPr id="453" name="Google Shape;453;p23"/>
            <p:cNvSpPr/>
            <p:nvPr/>
          </p:nvSpPr>
          <p:spPr>
            <a:xfrm>
              <a:off x="1310683" y="2257853"/>
              <a:ext cx="3195574" cy="3195574"/>
            </a:xfrm>
            <a:prstGeom prst="ellipse">
              <a:avLst/>
            </a:prstGeom>
            <a:solidFill>
              <a:srgbClr val="5999D5">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23"/>
            <p:cNvSpPr txBox="1"/>
            <p:nvPr/>
          </p:nvSpPr>
          <p:spPr>
            <a:xfrm>
              <a:off x="1971156" y="2955085"/>
              <a:ext cx="1917344" cy="17575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Gas, electricity, railways and education </a:t>
              </a:r>
              <a:r>
                <a:rPr lang="en-US" sz="2000" b="0" i="0" u="none" strike="noStrike" cap="none">
                  <a:solidFill>
                    <a:schemeClr val="dk1"/>
                  </a:solidFill>
                  <a:latin typeface="Arial"/>
                  <a:ea typeface="Arial"/>
                  <a:cs typeface="Arial"/>
                  <a:sym typeface="Arial"/>
                </a:rPr>
                <a:t>– have taken initiatives against third party violence</a:t>
              </a:r>
              <a:endParaRPr sz="2000" b="0" i="0" u="none" strike="noStrike" cap="none">
                <a:solidFill>
                  <a:schemeClr val="dk1"/>
                </a:solidFill>
                <a:latin typeface="Arial"/>
                <a:ea typeface="Arial"/>
                <a:cs typeface="Arial"/>
                <a:sym typeface="Arial"/>
              </a:endParaRPr>
            </a:p>
          </p:txBody>
        </p:sp>
      </p:grpSp>
      <p:sp>
        <p:nvSpPr>
          <p:cNvPr id="455" name="Google Shape;45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456" name="Google Shape;456;p23"/>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0"/>
        <p:cNvGrpSpPr/>
        <p:nvPr/>
      </p:nvGrpSpPr>
      <p:grpSpPr>
        <a:xfrm>
          <a:off x="0" y="0"/>
          <a:ext cx="0" cy="0"/>
          <a:chOff x="0" y="0"/>
          <a:chExt cx="0" cy="0"/>
        </a:xfrm>
      </p:grpSpPr>
      <p:grpSp>
        <p:nvGrpSpPr>
          <p:cNvPr id="461" name="Google Shape;461;p24"/>
          <p:cNvGrpSpPr/>
          <p:nvPr/>
        </p:nvGrpSpPr>
        <p:grpSpPr>
          <a:xfrm>
            <a:off x="840253" y="2203609"/>
            <a:ext cx="10511492" cy="2627873"/>
            <a:chOff x="2053" y="1345480"/>
            <a:chExt cx="10511492" cy="2627873"/>
          </a:xfrm>
        </p:grpSpPr>
        <p:sp>
          <p:nvSpPr>
            <p:cNvPr id="462" name="Google Shape;462;p24"/>
            <p:cNvSpPr/>
            <p:nvPr/>
          </p:nvSpPr>
          <p:spPr>
            <a:xfrm>
              <a:off x="2053" y="1345480"/>
              <a:ext cx="4379788" cy="2627873"/>
            </a:xfrm>
            <a:prstGeom prst="roundRect">
              <a:avLst>
                <a:gd name="adj" fmla="val 10000"/>
              </a:avLst>
            </a:prstGeom>
            <a:gradFill>
              <a:gsLst>
                <a:gs pos="0">
                  <a:srgbClr val="99CFFF"/>
                </a:gs>
                <a:gs pos="35000">
                  <a:srgbClr val="B8DCFF"/>
                </a:gs>
                <a:gs pos="100000">
                  <a:srgbClr val="E2F0F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24"/>
            <p:cNvSpPr txBox="1"/>
            <p:nvPr/>
          </p:nvSpPr>
          <p:spPr>
            <a:xfrm>
              <a:off x="79021" y="1422448"/>
              <a:ext cx="4225852" cy="247393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C00000"/>
                  </a:solidFill>
                  <a:latin typeface="Arial"/>
                  <a:ea typeface="Arial"/>
                  <a:cs typeface="Arial"/>
                  <a:sym typeface="Arial"/>
                </a:rPr>
                <a:t>Company-level initiatives against sexual harassment</a:t>
              </a:r>
              <a:endParaRPr sz="2800" b="0" i="0" u="none" strike="noStrike" cap="none">
                <a:solidFill>
                  <a:srgbClr val="C00000"/>
                </a:solidFill>
                <a:latin typeface="Arial"/>
                <a:ea typeface="Arial"/>
                <a:cs typeface="Arial"/>
                <a:sym typeface="Arial"/>
              </a:endParaRPr>
            </a:p>
          </p:txBody>
        </p:sp>
        <p:sp>
          <p:nvSpPr>
            <p:cNvPr id="464" name="Google Shape;464;p24"/>
            <p:cNvSpPr/>
            <p:nvPr/>
          </p:nvSpPr>
          <p:spPr>
            <a:xfrm>
              <a:off x="4819821" y="2116323"/>
              <a:ext cx="928515" cy="1086187"/>
            </a:xfrm>
            <a:prstGeom prst="rightArrow">
              <a:avLst>
                <a:gd name="adj1" fmla="val 60000"/>
                <a:gd name="adj2" fmla="val 50000"/>
              </a:avLst>
            </a:prstGeom>
            <a:gradFill>
              <a:gsLst>
                <a:gs pos="0">
                  <a:srgbClr val="99CFFF"/>
                </a:gs>
                <a:gs pos="35000">
                  <a:srgbClr val="B8DCFF"/>
                </a:gs>
                <a:gs pos="100000">
                  <a:srgbClr val="E2F0F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24"/>
            <p:cNvSpPr txBox="1"/>
            <p:nvPr/>
          </p:nvSpPr>
          <p:spPr>
            <a:xfrm>
              <a:off x="4819821" y="2333560"/>
              <a:ext cx="649961" cy="65171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
          <p:nvSpPr>
            <p:cNvPr id="466" name="Google Shape;466;p24"/>
            <p:cNvSpPr/>
            <p:nvPr/>
          </p:nvSpPr>
          <p:spPr>
            <a:xfrm>
              <a:off x="6133757" y="1345480"/>
              <a:ext cx="4379788" cy="2627873"/>
            </a:xfrm>
            <a:prstGeom prst="roundRect">
              <a:avLst>
                <a:gd name="adj" fmla="val 10000"/>
              </a:avLst>
            </a:prstGeom>
            <a:gradFill>
              <a:gsLst>
                <a:gs pos="0">
                  <a:srgbClr val="BCF5A4"/>
                </a:gs>
                <a:gs pos="35000">
                  <a:srgbClr val="CFF5C0"/>
                </a:gs>
                <a:gs pos="100000">
                  <a:srgbClr val="ECFDE5"/>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24"/>
            <p:cNvSpPr txBox="1"/>
            <p:nvPr/>
          </p:nvSpPr>
          <p:spPr>
            <a:xfrm>
              <a:off x="6210725" y="1422448"/>
              <a:ext cx="4225852" cy="247393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Sexual harassment, and in particular the issue of violence against women, are more and more frequently included in such agreements. </a:t>
              </a:r>
              <a:endParaRPr sz="2800" b="0" i="0" u="none" strike="noStrike" cap="none">
                <a:solidFill>
                  <a:schemeClr val="dk1"/>
                </a:solidFill>
                <a:latin typeface="Arial"/>
                <a:ea typeface="Arial"/>
                <a:cs typeface="Arial"/>
                <a:sym typeface="Arial"/>
              </a:endParaRPr>
            </a:p>
          </p:txBody>
        </p:sp>
      </p:grpSp>
      <p:sp>
        <p:nvSpPr>
          <p:cNvPr id="468" name="Google Shape;46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469" name="Google Shape;469;p24"/>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sp>
        <p:nvSpPr>
          <p:cNvPr id="470" name="Google Shape;470;p24"/>
          <p:cNvSpPr txBox="1">
            <a:spLocks noGrp="1"/>
          </p:cNvSpPr>
          <p:nvPr>
            <p:ph type="title"/>
          </p:nvPr>
        </p:nvSpPr>
        <p:spPr>
          <a:xfrm>
            <a:off x="359517" y="276614"/>
            <a:ext cx="10149049" cy="609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789B9"/>
              </a:buClr>
              <a:buSzPts val="3556"/>
              <a:buFont typeface="Calibri"/>
              <a:buNone/>
            </a:pPr>
            <a:r>
              <a:rPr lang="en-US" sz="4000" b="1">
                <a:solidFill>
                  <a:srgbClr val="6789B9"/>
                </a:solidFill>
              </a:rPr>
              <a:t>Corporate initiatives</a:t>
            </a:r>
            <a:endParaRPr sz="4000" b="1">
              <a:solidFill>
                <a:srgbClr val="6789B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g1dd49517535_0_203"/>
          <p:cNvPicPr preferRelativeResize="0"/>
          <p:nvPr/>
        </p:nvPicPr>
        <p:blipFill rotWithShape="1">
          <a:blip r:embed="rId3">
            <a:alphaModFix/>
          </a:blip>
          <a:srcRect/>
          <a:stretch/>
        </p:blipFill>
        <p:spPr>
          <a:xfrm>
            <a:off x="179250" y="-136553"/>
            <a:ext cx="12192000" cy="6858000"/>
          </a:xfrm>
          <a:prstGeom prst="rect">
            <a:avLst/>
          </a:prstGeom>
          <a:noFill/>
          <a:ln>
            <a:noFill/>
          </a:ln>
        </p:spPr>
      </p:pic>
      <p:sp>
        <p:nvSpPr>
          <p:cNvPr id="476" name="Google Shape;476;g1dd49517535_0_203"/>
          <p:cNvSpPr/>
          <p:nvPr/>
        </p:nvSpPr>
        <p:spPr>
          <a:xfrm>
            <a:off x="-800" y="-136550"/>
            <a:ext cx="12376492" cy="6995160"/>
          </a:xfrm>
          <a:custGeom>
            <a:avLst/>
            <a:gdLst/>
            <a:ahLst/>
            <a:cxnLst/>
            <a:rect l="l" t="t" r="r" b="b"/>
            <a:pathLst>
              <a:path w="24387176" h="13716000" extrusionOk="0">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5294"/>
                </a:srgbClr>
              </a:gs>
              <a:gs pos="100000">
                <a:srgbClr val="00B0F0">
                  <a:alpha val="89411"/>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Calibri"/>
              <a:buNone/>
            </a:pPr>
            <a:endParaRPr sz="900" b="0" i="0" u="none" strike="noStrike" cap="none">
              <a:solidFill>
                <a:srgbClr val="FFFFFF"/>
              </a:solidFill>
              <a:latin typeface="Calibri"/>
              <a:ea typeface="Calibri"/>
              <a:cs typeface="Calibri"/>
              <a:sym typeface="Calibri"/>
            </a:endParaRPr>
          </a:p>
        </p:txBody>
      </p:sp>
      <p:sp>
        <p:nvSpPr>
          <p:cNvPr id="477" name="Google Shape;477;g1dd49517535_0_203"/>
          <p:cNvSpPr txBox="1">
            <a:spLocks noGrp="1"/>
          </p:cNvSpPr>
          <p:nvPr>
            <p:ph type="sldNum" idx="12"/>
          </p:nvPr>
        </p:nvSpPr>
        <p:spPr>
          <a:xfrm>
            <a:off x="8610600" y="649350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478" name="Google Shape;478;g1dd49517535_0_203"/>
          <p:cNvSpPr txBox="1"/>
          <p:nvPr/>
        </p:nvSpPr>
        <p:spPr>
          <a:xfrm>
            <a:off x="1049311" y="1027906"/>
            <a:ext cx="3342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79" name="Google Shape;479;g1dd49517535_0_203"/>
          <p:cNvSpPr txBox="1">
            <a:spLocks noGrp="1"/>
          </p:cNvSpPr>
          <p:nvPr>
            <p:ph type="title"/>
          </p:nvPr>
        </p:nvSpPr>
        <p:spPr>
          <a:xfrm>
            <a:off x="464650" y="0"/>
            <a:ext cx="10515600" cy="82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sz="4000" b="1" u="sng">
                <a:solidFill>
                  <a:schemeClr val="lt1"/>
                </a:solidFill>
              </a:rPr>
              <a:t>Practical Example </a:t>
            </a:r>
            <a:endParaRPr sz="4000" b="1" u="sng">
              <a:solidFill>
                <a:schemeClr val="lt1"/>
              </a:solidFill>
            </a:endParaRPr>
          </a:p>
        </p:txBody>
      </p:sp>
      <p:sp>
        <p:nvSpPr>
          <p:cNvPr id="480" name="Google Shape;480;g1dd49517535_0_203"/>
          <p:cNvSpPr txBox="1">
            <a:spLocks noGrp="1"/>
          </p:cNvSpPr>
          <p:nvPr>
            <p:ph type="body" idx="1"/>
          </p:nvPr>
        </p:nvSpPr>
        <p:spPr>
          <a:xfrm>
            <a:off x="179250" y="1027900"/>
            <a:ext cx="5449500" cy="5328600"/>
          </a:xfrm>
          <a:prstGeom prst="rect">
            <a:avLst/>
          </a:prstGeom>
          <a:noFill/>
          <a:ln w="9525" cap="flat" cmpd="sng">
            <a:solidFill>
              <a:srgbClr val="26262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rgbClr val="6789B9"/>
              </a:buClr>
              <a:buSzPts val="3556"/>
              <a:buNone/>
            </a:pPr>
            <a:r>
              <a:rPr lang="en-US" sz="3200" b="1">
                <a:solidFill>
                  <a:schemeClr val="lt1"/>
                </a:solidFill>
              </a:rPr>
              <a:t>The IUF &amp; Meliá Case</a:t>
            </a:r>
            <a:endParaRPr sz="3200" b="1">
              <a:solidFill>
                <a:schemeClr val="lt1"/>
              </a:solidFill>
            </a:endParaRPr>
          </a:p>
          <a:p>
            <a:pPr marL="0" lvl="0" indent="0" algn="l" rtl="0">
              <a:spcBef>
                <a:spcPts val="0"/>
              </a:spcBef>
              <a:spcAft>
                <a:spcPts val="0"/>
              </a:spcAft>
              <a:buClr>
                <a:srgbClr val="6789B9"/>
              </a:buClr>
              <a:buSzPts val="3556"/>
              <a:buNone/>
            </a:pPr>
            <a:endParaRPr sz="3200" b="1">
              <a:solidFill>
                <a:schemeClr val="lt1"/>
              </a:solidFill>
              <a:latin typeface="Arial"/>
              <a:ea typeface="Arial"/>
              <a:cs typeface="Arial"/>
              <a:sym typeface="Arial"/>
            </a:endParaRPr>
          </a:p>
          <a:p>
            <a:pPr marL="0" lvl="0" indent="0" algn="l" rtl="0">
              <a:spcBef>
                <a:spcPts val="0"/>
              </a:spcBef>
              <a:spcAft>
                <a:spcPts val="0"/>
              </a:spcAft>
              <a:buClr>
                <a:srgbClr val="6789B9"/>
              </a:buClr>
              <a:buSzPts val="3556"/>
              <a:buNone/>
            </a:pPr>
            <a:r>
              <a:rPr lang="en-US" sz="2400" b="1">
                <a:solidFill>
                  <a:schemeClr val="lt1"/>
                </a:solidFill>
              </a:rPr>
              <a:t>Principles, procedures and processes to prevent sexual harassment in the workplace </a:t>
            </a:r>
            <a:br>
              <a:rPr lang="en-US" sz="2400" b="1">
                <a:solidFill>
                  <a:schemeClr val="lt1"/>
                </a:solidFill>
              </a:rPr>
            </a:br>
            <a:br>
              <a:rPr lang="en-US" sz="2400" b="1">
                <a:solidFill>
                  <a:schemeClr val="lt1"/>
                </a:solidFill>
              </a:rPr>
            </a:br>
            <a:r>
              <a:rPr lang="en-US" sz="2400" b="1">
                <a:solidFill>
                  <a:schemeClr val="lt1"/>
                </a:solidFill>
              </a:rPr>
              <a:t>The procedures agreed between Meliá and the IUF are based on the following principles:</a:t>
            </a:r>
            <a:endParaRPr sz="2400" b="1">
              <a:solidFill>
                <a:schemeClr val="lt1"/>
              </a:solidFill>
            </a:endParaRPr>
          </a:p>
          <a:p>
            <a:pPr marL="0" lvl="0" indent="0" algn="l" rtl="0">
              <a:spcBef>
                <a:spcPts val="0"/>
              </a:spcBef>
              <a:spcAft>
                <a:spcPts val="0"/>
              </a:spcAft>
              <a:buClr>
                <a:srgbClr val="6789B9"/>
              </a:buClr>
              <a:buSzPts val="3556"/>
              <a:buFont typeface="Arial"/>
              <a:buNone/>
            </a:pPr>
            <a:endParaRPr sz="2400" b="1">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4"/>
        <p:cNvGrpSpPr/>
        <p:nvPr/>
      </p:nvGrpSpPr>
      <p:grpSpPr>
        <a:xfrm>
          <a:off x="0" y="0"/>
          <a:ext cx="0" cy="0"/>
          <a:chOff x="0" y="0"/>
          <a:chExt cx="0" cy="0"/>
        </a:xfrm>
      </p:grpSpPr>
      <p:grpSp>
        <p:nvGrpSpPr>
          <p:cNvPr id="485" name="Google Shape;485;p50"/>
          <p:cNvGrpSpPr/>
          <p:nvPr/>
        </p:nvGrpSpPr>
        <p:grpSpPr>
          <a:xfrm>
            <a:off x="842371" y="844050"/>
            <a:ext cx="10511453" cy="5332913"/>
            <a:chOff x="4171" y="-12"/>
            <a:chExt cx="10511453" cy="5332913"/>
          </a:xfrm>
        </p:grpSpPr>
        <p:sp>
          <p:nvSpPr>
            <p:cNvPr id="486" name="Google Shape;486;p50"/>
            <p:cNvSpPr/>
            <p:nvPr/>
          </p:nvSpPr>
          <p:spPr>
            <a:xfrm>
              <a:off x="4171" y="0"/>
              <a:ext cx="1648197" cy="5332901"/>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50"/>
            <p:cNvSpPr txBox="1"/>
            <p:nvPr/>
          </p:nvSpPr>
          <p:spPr>
            <a:xfrm>
              <a:off x="4171" y="0"/>
              <a:ext cx="1648197" cy="159987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700" b="1" i="0" u="none" strike="noStrike" cap="none">
                  <a:solidFill>
                    <a:srgbClr val="000000"/>
                  </a:solidFill>
                  <a:latin typeface="Calibri"/>
                  <a:ea typeface="Calibri"/>
                  <a:cs typeface="Calibri"/>
                  <a:sym typeface="Calibri"/>
                </a:rPr>
                <a:t>Sexual harassment is the mentioned above subject of zero tolerance by Meliá and the IUF and its affiliated organisations;</a:t>
              </a:r>
              <a:endParaRPr sz="1700" b="1"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800"/>
                <a:buFont typeface="Arial"/>
                <a:buNone/>
              </a:pPr>
              <a:endParaRPr sz="1700" b="1" i="0" u="none" strike="noStrike" cap="none">
                <a:solidFill>
                  <a:srgbClr val="000000"/>
                </a:solidFill>
                <a:latin typeface="Calibri"/>
                <a:ea typeface="Calibri"/>
                <a:cs typeface="Calibri"/>
                <a:sym typeface="Calibri"/>
              </a:endParaRPr>
            </a:p>
          </p:txBody>
        </p:sp>
        <p:sp>
          <p:nvSpPr>
            <p:cNvPr id="488" name="Google Shape;488;p50"/>
            <p:cNvSpPr/>
            <p:nvPr/>
          </p:nvSpPr>
          <p:spPr>
            <a:xfrm>
              <a:off x="1775983" y="0"/>
              <a:ext cx="1648197" cy="5332901"/>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50"/>
            <p:cNvSpPr txBox="1"/>
            <p:nvPr/>
          </p:nvSpPr>
          <p:spPr>
            <a:xfrm>
              <a:off x="1775983" y="0"/>
              <a:ext cx="1648197" cy="159987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Sexual harassment is an offence which, if proven, will result in the maximum disciplinary sanctions in accordance with the relevant local regulations</a:t>
              </a:r>
              <a:endParaRPr sz="1600" b="1" i="0" u="none" strike="noStrike" cap="none">
                <a:solidFill>
                  <a:srgbClr val="000000"/>
                </a:solidFill>
                <a:latin typeface="Calibri"/>
                <a:ea typeface="Calibri"/>
                <a:cs typeface="Calibri"/>
                <a:sym typeface="Calibri"/>
              </a:endParaRPr>
            </a:p>
          </p:txBody>
        </p:sp>
        <p:sp>
          <p:nvSpPr>
            <p:cNvPr id="490" name="Google Shape;490;p50"/>
            <p:cNvSpPr/>
            <p:nvPr/>
          </p:nvSpPr>
          <p:spPr>
            <a:xfrm>
              <a:off x="3547795" y="0"/>
              <a:ext cx="1648197" cy="5332901"/>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50"/>
            <p:cNvSpPr txBox="1"/>
            <p:nvPr/>
          </p:nvSpPr>
          <p:spPr>
            <a:xfrm>
              <a:off x="3547795" y="0"/>
              <a:ext cx="1648197" cy="159987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I</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In cases of sexual harassment, when the perpetrator is a Meliá staff member, it is the perpetrator who will, where necessary, be redeployed or subject to any other penalty including dismissal from the company, in accordance with the legislation of the country,this irrespective of their position in the company </a:t>
              </a:r>
              <a:endParaRPr sz="1600" b="1" i="0" u="none" strike="noStrike" cap="none">
                <a:solidFill>
                  <a:srgbClr val="000000"/>
                </a:solidFill>
                <a:latin typeface="Calibri"/>
                <a:ea typeface="Calibri"/>
                <a:cs typeface="Calibri"/>
                <a:sym typeface="Calibri"/>
              </a:endParaRPr>
            </a:p>
          </p:txBody>
        </p:sp>
        <p:sp>
          <p:nvSpPr>
            <p:cNvPr id="492" name="Google Shape;492;p50"/>
            <p:cNvSpPr/>
            <p:nvPr/>
          </p:nvSpPr>
          <p:spPr>
            <a:xfrm>
              <a:off x="5319607" y="0"/>
              <a:ext cx="1648197" cy="5332901"/>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50"/>
            <p:cNvSpPr txBox="1"/>
            <p:nvPr/>
          </p:nvSpPr>
          <p:spPr>
            <a:xfrm>
              <a:off x="5319607" y="0"/>
              <a:ext cx="1648197" cy="159987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US" sz="5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ctr" rtl="0">
                <a:lnSpc>
                  <a:spcPct val="90000"/>
                </a:lnSpc>
                <a:spcBef>
                  <a:spcPts val="175"/>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Meliá shall ensure that all of its workers receive information about this policy and about their rights and responsibilities, and may also arrange training on this subject</a:t>
              </a:r>
              <a:endParaRPr sz="1600" b="1" i="0" u="none" strike="noStrike" cap="none">
                <a:solidFill>
                  <a:srgbClr val="000000"/>
                </a:solidFill>
                <a:latin typeface="Calibri"/>
                <a:ea typeface="Calibri"/>
                <a:cs typeface="Calibri"/>
                <a:sym typeface="Calibri"/>
              </a:endParaRPr>
            </a:p>
          </p:txBody>
        </p:sp>
        <p:sp>
          <p:nvSpPr>
            <p:cNvPr id="494" name="Google Shape;494;p50"/>
            <p:cNvSpPr/>
            <p:nvPr/>
          </p:nvSpPr>
          <p:spPr>
            <a:xfrm>
              <a:off x="7091419" y="0"/>
              <a:ext cx="1648197" cy="5332901"/>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50"/>
            <p:cNvSpPr txBox="1"/>
            <p:nvPr/>
          </p:nvSpPr>
          <p:spPr>
            <a:xfrm>
              <a:off x="7091419" y="0"/>
              <a:ext cx="1648197" cy="159987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False accusations of sexual harassment shall result in the same consequences as mentioned above</a:t>
              </a:r>
              <a:endParaRPr sz="1600" b="1" i="0" u="none" strike="noStrike" cap="none">
                <a:solidFill>
                  <a:srgbClr val="000000"/>
                </a:solidFill>
                <a:latin typeface="Calibri"/>
                <a:ea typeface="Calibri"/>
                <a:cs typeface="Calibri"/>
                <a:sym typeface="Calibri"/>
              </a:endParaRPr>
            </a:p>
          </p:txBody>
        </p:sp>
        <p:sp>
          <p:nvSpPr>
            <p:cNvPr id="496" name="Google Shape;496;p50"/>
            <p:cNvSpPr/>
            <p:nvPr/>
          </p:nvSpPr>
          <p:spPr>
            <a:xfrm>
              <a:off x="8739624" y="-12"/>
              <a:ext cx="1776000" cy="5332800"/>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50"/>
            <p:cNvSpPr txBox="1"/>
            <p:nvPr/>
          </p:nvSpPr>
          <p:spPr>
            <a:xfrm>
              <a:off x="8863231" y="0"/>
              <a:ext cx="1648197" cy="159987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UF-affiliated trade unions representing Meliá employees shall be able to ensure awareness-raising and training activities for their own members</a:t>
              </a:r>
              <a:r>
                <a:rPr lang="en-US" sz="1800" b="1"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800"/>
                <a:buFont typeface="Arial"/>
                <a:buNone/>
              </a:pPr>
              <a:endParaRPr sz="800" b="1" i="0" u="none" strike="noStrike" cap="none">
                <a:solidFill>
                  <a:srgbClr val="000000"/>
                </a:solidFill>
                <a:latin typeface="Calibri"/>
                <a:ea typeface="Calibri"/>
                <a:cs typeface="Calibri"/>
                <a:sym typeface="Calibri"/>
              </a:endParaRPr>
            </a:p>
          </p:txBody>
        </p:sp>
      </p:grpSp>
      <p:sp>
        <p:nvSpPr>
          <p:cNvPr id="498" name="Google Shape;49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499" name="Google Shape;499;p50"/>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g1dd49517535_0_212"/>
          <p:cNvPicPr preferRelativeResize="0"/>
          <p:nvPr/>
        </p:nvPicPr>
        <p:blipFill rotWithShape="1">
          <a:blip r:embed="rId3">
            <a:alphaModFix/>
          </a:blip>
          <a:srcRect/>
          <a:stretch/>
        </p:blipFill>
        <p:spPr>
          <a:xfrm>
            <a:off x="179250" y="-136553"/>
            <a:ext cx="12192000" cy="6858000"/>
          </a:xfrm>
          <a:prstGeom prst="rect">
            <a:avLst/>
          </a:prstGeom>
          <a:noFill/>
          <a:ln>
            <a:noFill/>
          </a:ln>
        </p:spPr>
      </p:pic>
      <p:sp>
        <p:nvSpPr>
          <p:cNvPr id="505" name="Google Shape;505;g1dd49517535_0_212"/>
          <p:cNvSpPr/>
          <p:nvPr/>
        </p:nvSpPr>
        <p:spPr>
          <a:xfrm>
            <a:off x="-800" y="-136550"/>
            <a:ext cx="12376492" cy="6995160"/>
          </a:xfrm>
          <a:custGeom>
            <a:avLst/>
            <a:gdLst/>
            <a:ahLst/>
            <a:cxnLst/>
            <a:rect l="l" t="t" r="r" b="b"/>
            <a:pathLst>
              <a:path w="24387176" h="13716000" extrusionOk="0">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5294"/>
                </a:srgbClr>
              </a:gs>
              <a:gs pos="100000">
                <a:srgbClr val="00B0F0">
                  <a:alpha val="89411"/>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Calibri"/>
              <a:buNone/>
            </a:pPr>
            <a:endParaRPr sz="900" b="0" i="0" u="none" strike="noStrike" cap="none">
              <a:solidFill>
                <a:srgbClr val="FFFFFF"/>
              </a:solidFill>
              <a:latin typeface="Calibri"/>
              <a:ea typeface="Calibri"/>
              <a:cs typeface="Calibri"/>
              <a:sym typeface="Calibri"/>
            </a:endParaRPr>
          </a:p>
        </p:txBody>
      </p:sp>
      <p:sp>
        <p:nvSpPr>
          <p:cNvPr id="506" name="Google Shape;506;g1dd49517535_0_212"/>
          <p:cNvSpPr txBox="1">
            <a:spLocks noGrp="1"/>
          </p:cNvSpPr>
          <p:nvPr>
            <p:ph type="sldNum" idx="12"/>
          </p:nvPr>
        </p:nvSpPr>
        <p:spPr>
          <a:xfrm>
            <a:off x="8610600" y="649350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507" name="Google Shape;507;g1dd49517535_0_212"/>
          <p:cNvSpPr txBox="1"/>
          <p:nvPr/>
        </p:nvSpPr>
        <p:spPr>
          <a:xfrm>
            <a:off x="1049311" y="1027906"/>
            <a:ext cx="3342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508" name="Google Shape;508;g1dd49517535_0_212"/>
          <p:cNvSpPr txBox="1">
            <a:spLocks noGrp="1"/>
          </p:cNvSpPr>
          <p:nvPr>
            <p:ph type="title"/>
          </p:nvPr>
        </p:nvSpPr>
        <p:spPr>
          <a:xfrm>
            <a:off x="464650" y="0"/>
            <a:ext cx="10515600" cy="82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sz="4000" b="1" u="sng">
                <a:solidFill>
                  <a:schemeClr val="lt1"/>
                </a:solidFill>
              </a:rPr>
              <a:t>Practical Example </a:t>
            </a:r>
            <a:endParaRPr sz="4000" b="1" u="sng">
              <a:solidFill>
                <a:schemeClr val="lt1"/>
              </a:solidFill>
            </a:endParaRPr>
          </a:p>
        </p:txBody>
      </p:sp>
      <p:sp>
        <p:nvSpPr>
          <p:cNvPr id="509" name="Google Shape;509;g1dd49517535_0_212"/>
          <p:cNvSpPr txBox="1">
            <a:spLocks noGrp="1"/>
          </p:cNvSpPr>
          <p:nvPr>
            <p:ph type="body" idx="1"/>
          </p:nvPr>
        </p:nvSpPr>
        <p:spPr>
          <a:xfrm>
            <a:off x="179250" y="1027900"/>
            <a:ext cx="5449500" cy="5328600"/>
          </a:xfrm>
          <a:prstGeom prst="rect">
            <a:avLst/>
          </a:prstGeom>
          <a:noFill/>
          <a:ln w="9525" cap="flat" cmpd="sng">
            <a:solidFill>
              <a:srgbClr val="26262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rgbClr val="6789B9"/>
              </a:buClr>
              <a:buSzPts val="3556"/>
              <a:buNone/>
            </a:pPr>
            <a:r>
              <a:rPr lang="en-US" sz="3200" b="1">
                <a:solidFill>
                  <a:schemeClr val="lt1"/>
                </a:solidFill>
              </a:rPr>
              <a:t>The IUF &amp; Meliá Case</a:t>
            </a:r>
            <a:endParaRPr sz="3200" b="1">
              <a:solidFill>
                <a:schemeClr val="lt1"/>
              </a:solidFill>
            </a:endParaRPr>
          </a:p>
          <a:p>
            <a:pPr marL="0" lvl="0" indent="0" algn="l" rtl="0">
              <a:spcBef>
                <a:spcPts val="0"/>
              </a:spcBef>
              <a:spcAft>
                <a:spcPts val="0"/>
              </a:spcAft>
              <a:buClr>
                <a:srgbClr val="6789B9"/>
              </a:buClr>
              <a:buSzPts val="3556"/>
              <a:buNone/>
            </a:pPr>
            <a:endParaRPr sz="3200" b="1">
              <a:solidFill>
                <a:schemeClr val="lt1"/>
              </a:solidFill>
              <a:latin typeface="Arial"/>
              <a:ea typeface="Arial"/>
              <a:cs typeface="Arial"/>
              <a:sym typeface="Arial"/>
            </a:endParaRPr>
          </a:p>
          <a:p>
            <a:pPr marL="0" lvl="0" indent="0" algn="l" rtl="0">
              <a:spcBef>
                <a:spcPts val="0"/>
              </a:spcBef>
              <a:spcAft>
                <a:spcPts val="0"/>
              </a:spcAft>
              <a:buClr>
                <a:schemeClr val="dk1"/>
              </a:buClr>
              <a:buSzPts val="2133"/>
              <a:buFont typeface="Arial"/>
              <a:buNone/>
            </a:pPr>
            <a:r>
              <a:rPr lang="en-US" sz="2400">
                <a:solidFill>
                  <a:schemeClr val="lt1"/>
                </a:solidFill>
              </a:rPr>
              <a:t>Is the preventing sexual harassment policy correct?</a:t>
            </a:r>
            <a:br>
              <a:rPr lang="en-US" sz="2400">
                <a:solidFill>
                  <a:schemeClr val="lt1"/>
                </a:solidFill>
              </a:rPr>
            </a:br>
            <a:r>
              <a:rPr lang="en-US" sz="2400">
                <a:solidFill>
                  <a:schemeClr val="lt1"/>
                </a:solidFill>
              </a:rPr>
              <a:t>-Are there any aspects that you would add based on your personal experience?</a:t>
            </a:r>
            <a:br>
              <a:rPr lang="en-US" sz="2400">
                <a:solidFill>
                  <a:schemeClr val="lt1"/>
                </a:solidFill>
              </a:rPr>
            </a:br>
            <a:r>
              <a:rPr lang="en-US" sz="2400">
                <a:solidFill>
                  <a:schemeClr val="lt1"/>
                </a:solidFill>
              </a:rPr>
              <a:t>-Can you think of aspects that should be reduced?</a:t>
            </a:r>
            <a:endParaRPr sz="2400" b="1">
              <a:solidFill>
                <a:schemeClr val="lt1"/>
              </a:solidFill>
            </a:endParaRPr>
          </a:p>
          <a:p>
            <a:pPr marL="0" lvl="0" indent="0" algn="l" rtl="0">
              <a:spcBef>
                <a:spcPts val="0"/>
              </a:spcBef>
              <a:spcAft>
                <a:spcPts val="0"/>
              </a:spcAft>
              <a:buClr>
                <a:srgbClr val="6789B9"/>
              </a:buClr>
              <a:buSzPts val="3556"/>
              <a:buNone/>
            </a:pPr>
            <a:endParaRPr sz="2400" b="1">
              <a:solidFill>
                <a:schemeClr val="lt1"/>
              </a:solidFill>
            </a:endParaRPr>
          </a:p>
          <a:p>
            <a:pPr marL="0" lvl="0" indent="0" algn="l" rtl="0">
              <a:spcBef>
                <a:spcPts val="0"/>
              </a:spcBef>
              <a:spcAft>
                <a:spcPts val="0"/>
              </a:spcAft>
              <a:buClr>
                <a:srgbClr val="6789B9"/>
              </a:buClr>
              <a:buSzPts val="3556"/>
              <a:buNone/>
            </a:pPr>
            <a:endParaRPr sz="2400" b="1">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g1dd49517535_0_221"/>
          <p:cNvPicPr preferRelativeResize="0"/>
          <p:nvPr/>
        </p:nvPicPr>
        <p:blipFill rotWithShape="1">
          <a:blip r:embed="rId3">
            <a:alphaModFix/>
          </a:blip>
          <a:srcRect/>
          <a:stretch/>
        </p:blipFill>
        <p:spPr>
          <a:xfrm>
            <a:off x="179250" y="-136553"/>
            <a:ext cx="12192000" cy="6858000"/>
          </a:xfrm>
          <a:prstGeom prst="rect">
            <a:avLst/>
          </a:prstGeom>
          <a:noFill/>
          <a:ln>
            <a:noFill/>
          </a:ln>
        </p:spPr>
      </p:pic>
      <p:sp>
        <p:nvSpPr>
          <p:cNvPr id="515" name="Google Shape;515;g1dd49517535_0_221"/>
          <p:cNvSpPr/>
          <p:nvPr/>
        </p:nvSpPr>
        <p:spPr>
          <a:xfrm>
            <a:off x="-800" y="-136550"/>
            <a:ext cx="12376492" cy="6995160"/>
          </a:xfrm>
          <a:custGeom>
            <a:avLst/>
            <a:gdLst/>
            <a:ahLst/>
            <a:cxnLst/>
            <a:rect l="l" t="t" r="r" b="b"/>
            <a:pathLst>
              <a:path w="24387176" h="13716000" extrusionOk="0">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5294"/>
                </a:srgbClr>
              </a:gs>
              <a:gs pos="100000">
                <a:srgbClr val="00B0F0">
                  <a:alpha val="89411"/>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Calibri"/>
              <a:buNone/>
            </a:pPr>
            <a:endParaRPr sz="900" b="0" i="0" u="none" strike="noStrike" cap="none">
              <a:solidFill>
                <a:srgbClr val="FFFFFF"/>
              </a:solidFill>
              <a:latin typeface="Calibri"/>
              <a:ea typeface="Calibri"/>
              <a:cs typeface="Calibri"/>
              <a:sym typeface="Calibri"/>
            </a:endParaRPr>
          </a:p>
        </p:txBody>
      </p:sp>
      <p:sp>
        <p:nvSpPr>
          <p:cNvPr id="516" name="Google Shape;516;g1dd49517535_0_221"/>
          <p:cNvSpPr txBox="1">
            <a:spLocks noGrp="1"/>
          </p:cNvSpPr>
          <p:nvPr>
            <p:ph type="sldNum" idx="12"/>
          </p:nvPr>
        </p:nvSpPr>
        <p:spPr>
          <a:xfrm>
            <a:off x="8610600" y="649350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517" name="Google Shape;517;g1dd49517535_0_221"/>
          <p:cNvSpPr txBox="1"/>
          <p:nvPr/>
        </p:nvSpPr>
        <p:spPr>
          <a:xfrm>
            <a:off x="1049311" y="1027906"/>
            <a:ext cx="3342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518" name="Google Shape;518;g1dd49517535_0_221"/>
          <p:cNvSpPr txBox="1">
            <a:spLocks noGrp="1"/>
          </p:cNvSpPr>
          <p:nvPr>
            <p:ph type="title"/>
          </p:nvPr>
        </p:nvSpPr>
        <p:spPr>
          <a:xfrm>
            <a:off x="464650" y="0"/>
            <a:ext cx="10515600" cy="82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sz="4000" b="1" u="sng">
                <a:solidFill>
                  <a:schemeClr val="lt1"/>
                </a:solidFill>
              </a:rPr>
              <a:t>Group Activity </a:t>
            </a:r>
            <a:endParaRPr sz="4000" b="1" u="sng">
              <a:solidFill>
                <a:schemeClr val="lt1"/>
              </a:solidFill>
            </a:endParaRPr>
          </a:p>
        </p:txBody>
      </p:sp>
      <p:sp>
        <p:nvSpPr>
          <p:cNvPr id="519" name="Google Shape;519;g1dd49517535_0_221"/>
          <p:cNvSpPr txBox="1">
            <a:spLocks noGrp="1"/>
          </p:cNvSpPr>
          <p:nvPr>
            <p:ph type="body" idx="1"/>
          </p:nvPr>
        </p:nvSpPr>
        <p:spPr>
          <a:xfrm>
            <a:off x="179250" y="1027900"/>
            <a:ext cx="5449500" cy="5328600"/>
          </a:xfrm>
          <a:prstGeom prst="rect">
            <a:avLst/>
          </a:prstGeom>
          <a:noFill/>
          <a:ln w="9525" cap="flat" cmpd="sng">
            <a:solidFill>
              <a:srgbClr val="26262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133"/>
              <a:buNone/>
            </a:pPr>
            <a:endParaRPr sz="2400" b="1">
              <a:solidFill>
                <a:schemeClr val="lt1"/>
              </a:solidFill>
            </a:endParaRPr>
          </a:p>
          <a:p>
            <a:pPr marL="0" lvl="0" indent="0" algn="l" rtl="0">
              <a:spcBef>
                <a:spcPts val="0"/>
              </a:spcBef>
              <a:spcAft>
                <a:spcPts val="0"/>
              </a:spcAft>
              <a:buClr>
                <a:schemeClr val="dk1"/>
              </a:buClr>
              <a:buSzPts val="2133"/>
              <a:buNone/>
            </a:pPr>
            <a:endParaRPr sz="2400" b="1">
              <a:solidFill>
                <a:schemeClr val="lt1"/>
              </a:solidFill>
            </a:endParaRPr>
          </a:p>
          <a:p>
            <a:pPr marL="0" lvl="0" indent="0" algn="l" rtl="0">
              <a:spcBef>
                <a:spcPts val="0"/>
              </a:spcBef>
              <a:spcAft>
                <a:spcPts val="0"/>
              </a:spcAft>
              <a:buClr>
                <a:schemeClr val="dk1"/>
              </a:buClr>
              <a:buSzPts val="2133"/>
              <a:buFont typeface="Calibri"/>
              <a:buNone/>
            </a:pPr>
            <a:r>
              <a:rPr lang="en-US" sz="2400" b="1">
                <a:solidFill>
                  <a:schemeClr val="lt1"/>
                </a:solidFill>
              </a:rPr>
              <a:t>Based on the above example and your experience, design an anti-sexual harassment policy in your team for the company you work for,</a:t>
            </a:r>
            <a:br>
              <a:rPr lang="en-US" sz="2400" b="1">
                <a:solidFill>
                  <a:schemeClr val="lt1"/>
                </a:solidFill>
              </a:rPr>
            </a:br>
            <a:r>
              <a:rPr lang="en-US" sz="2400" b="1">
                <a:solidFill>
                  <a:schemeClr val="lt1"/>
                </a:solidFill>
              </a:rPr>
              <a:t>or for your fictitious company</a:t>
            </a:r>
            <a:endParaRPr sz="2400" b="1">
              <a:solidFill>
                <a:schemeClr val="lt1"/>
              </a:solidFill>
            </a:endParaRPr>
          </a:p>
          <a:p>
            <a:pPr marL="0" lvl="0" indent="0" algn="l" rtl="0">
              <a:spcBef>
                <a:spcPts val="0"/>
              </a:spcBef>
              <a:spcAft>
                <a:spcPts val="0"/>
              </a:spcAft>
              <a:buClr>
                <a:srgbClr val="6789B9"/>
              </a:buClr>
              <a:buSzPts val="3556"/>
              <a:buNone/>
            </a:pPr>
            <a:endParaRPr sz="3200"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4"/>
          <p:cNvSpPr txBox="1">
            <a:spLocks noGrp="1"/>
          </p:cNvSpPr>
          <p:nvPr>
            <p:ph type="body" idx="1"/>
          </p:nvPr>
        </p:nvSpPr>
        <p:spPr>
          <a:xfrm>
            <a:off x="250050" y="455625"/>
            <a:ext cx="10533900" cy="5541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789B9"/>
              </a:buClr>
              <a:buSzPts val="2422"/>
              <a:buNone/>
            </a:pPr>
            <a:r>
              <a:rPr lang="en-US" sz="4000">
                <a:solidFill>
                  <a:srgbClr val="6789B9"/>
                </a:solidFill>
                <a:latin typeface="Arial"/>
                <a:ea typeface="Arial"/>
                <a:cs typeface="Arial"/>
                <a:sym typeface="Arial"/>
              </a:rPr>
              <a:t>Learning Outcomes</a:t>
            </a:r>
            <a:endParaRPr sz="4000">
              <a:latin typeface="Arial"/>
              <a:ea typeface="Arial"/>
              <a:cs typeface="Arial"/>
              <a:sym typeface="Arial"/>
            </a:endParaRPr>
          </a:p>
          <a:p>
            <a:pPr marL="228600" lvl="0" indent="-50800" algn="l" rtl="0">
              <a:lnSpc>
                <a:spcPct val="90000"/>
              </a:lnSpc>
              <a:spcBef>
                <a:spcPts val="0"/>
              </a:spcBef>
              <a:spcAft>
                <a:spcPts val="0"/>
              </a:spcAft>
              <a:buClr>
                <a:srgbClr val="6789B9"/>
              </a:buClr>
              <a:buSzPts val="3027"/>
              <a:buFont typeface="Noto Sans"/>
              <a:buNone/>
            </a:pPr>
            <a:endParaRPr>
              <a:latin typeface="Arial"/>
              <a:ea typeface="Arial"/>
              <a:cs typeface="Arial"/>
              <a:sym typeface="Arial"/>
            </a:endParaRPr>
          </a:p>
          <a:p>
            <a:pPr marL="228600" lvl="0" indent="-228600" algn="l" rtl="0">
              <a:lnSpc>
                <a:spcPct val="90000"/>
              </a:lnSpc>
              <a:spcBef>
                <a:spcPts val="0"/>
              </a:spcBef>
              <a:spcAft>
                <a:spcPts val="0"/>
              </a:spcAft>
              <a:buClr>
                <a:srgbClr val="6789B9"/>
              </a:buClr>
              <a:buSzPts val="3027"/>
              <a:buFont typeface="Noto Sans"/>
              <a:buChar char="✔"/>
            </a:pPr>
            <a:r>
              <a:rPr lang="en-US">
                <a:latin typeface="Arial"/>
                <a:ea typeface="Arial"/>
                <a:cs typeface="Arial"/>
                <a:sym typeface="Arial"/>
              </a:rPr>
              <a:t> </a:t>
            </a:r>
            <a:r>
              <a:rPr lang="en-US" sz="2400"/>
              <a:t>He/she is able to describe the relevant national and European framework to combat workplace violence</a:t>
            </a:r>
            <a:br>
              <a:rPr lang="en-US" sz="2400"/>
            </a:br>
            <a:endParaRPr sz="2400"/>
          </a:p>
          <a:p>
            <a:pPr marL="228600" lvl="0" indent="-203199" algn="l" rtl="0">
              <a:lnSpc>
                <a:spcPct val="90000"/>
              </a:lnSpc>
              <a:spcBef>
                <a:spcPts val="1000"/>
              </a:spcBef>
              <a:spcAft>
                <a:spcPts val="0"/>
              </a:spcAft>
              <a:buClr>
                <a:srgbClr val="6789B9"/>
              </a:buClr>
              <a:buSzPts val="2627"/>
              <a:buFont typeface="Calibri"/>
              <a:buChar char="✔"/>
            </a:pPr>
            <a:r>
              <a:rPr lang="en-US" sz="2400"/>
              <a:t> He/ she is able to analyze the legal provisions that would apply in the event of an incident.</a:t>
            </a:r>
            <a:endParaRPr sz="2400"/>
          </a:p>
          <a:p>
            <a:pPr marL="228600" lvl="0" indent="-50800" algn="l" rtl="0">
              <a:lnSpc>
                <a:spcPct val="90000"/>
              </a:lnSpc>
              <a:spcBef>
                <a:spcPts val="1000"/>
              </a:spcBef>
              <a:spcAft>
                <a:spcPts val="0"/>
              </a:spcAft>
              <a:buClr>
                <a:srgbClr val="6789B9"/>
              </a:buClr>
              <a:buSzPts val="3027"/>
              <a:buFont typeface="Noto Sans"/>
              <a:buNone/>
            </a:pPr>
            <a:endParaRPr sz="2400"/>
          </a:p>
          <a:p>
            <a:pPr marL="228600" lvl="0" indent="-203199" algn="l" rtl="0">
              <a:lnSpc>
                <a:spcPct val="90000"/>
              </a:lnSpc>
              <a:spcBef>
                <a:spcPts val="1000"/>
              </a:spcBef>
              <a:spcAft>
                <a:spcPts val="0"/>
              </a:spcAft>
              <a:buClr>
                <a:srgbClr val="6789B9"/>
              </a:buClr>
              <a:buSzPts val="2627"/>
              <a:buFont typeface="Calibri"/>
              <a:buChar char="✔"/>
            </a:pPr>
            <a:r>
              <a:rPr lang="en-US" sz="2400"/>
              <a:t> He/ she is able to apply the best possible solving strategy for the given situation based on the legal framework for the organization and the persons concerned.</a:t>
            </a:r>
            <a:endParaRPr sz="2400"/>
          </a:p>
          <a:p>
            <a:pPr marL="0" lvl="0" indent="0" algn="l" rtl="0">
              <a:lnSpc>
                <a:spcPct val="90000"/>
              </a:lnSpc>
              <a:spcBef>
                <a:spcPts val="1000"/>
              </a:spcBef>
              <a:spcAft>
                <a:spcPts val="0"/>
              </a:spcAft>
              <a:buClr>
                <a:srgbClr val="6789B9"/>
              </a:buClr>
              <a:buSzPts val="3027"/>
              <a:buNone/>
            </a:pPr>
            <a:endParaRPr>
              <a:latin typeface="Arial"/>
              <a:ea typeface="Arial"/>
              <a:cs typeface="Arial"/>
              <a:sym typeface="Arial"/>
            </a:endParaRPr>
          </a:p>
        </p:txBody>
      </p:sp>
      <p:sp>
        <p:nvSpPr>
          <p:cNvPr id="123" name="Google Shape;123;p4"/>
          <p:cNvSpPr txBox="1">
            <a:spLocks noGrp="1"/>
          </p:cNvSpPr>
          <p:nvPr>
            <p:ph type="sldNum" idx="12"/>
          </p:nvPr>
        </p:nvSpPr>
        <p:spPr>
          <a:xfrm>
            <a:off x="8638309" y="6310699"/>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24" name="Google Shape;124;p4"/>
          <p:cNvSpPr txBox="1"/>
          <p:nvPr/>
        </p:nvSpPr>
        <p:spPr>
          <a:xfrm>
            <a:off x="369791" y="6398825"/>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11"/>
          <p:cNvSpPr txBox="1">
            <a:spLocks noGrp="1"/>
          </p:cNvSpPr>
          <p:nvPr>
            <p:ph type="title"/>
          </p:nvPr>
        </p:nvSpPr>
        <p:spPr>
          <a:xfrm>
            <a:off x="838200" y="638709"/>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3200"/>
              <a:buFont typeface="Calibri"/>
              <a:buNone/>
            </a:pPr>
            <a:r>
              <a:rPr lang="en-US" sz="3200">
                <a:solidFill>
                  <a:srgbClr val="6789B9"/>
                </a:solidFill>
                <a:latin typeface="Arial"/>
                <a:ea typeface="Arial"/>
                <a:cs typeface="Arial"/>
                <a:sym typeface="Arial"/>
              </a:rPr>
              <a:t>R</a:t>
            </a:r>
            <a:r>
              <a:rPr lang="en-US" sz="4000">
                <a:solidFill>
                  <a:srgbClr val="6789B9"/>
                </a:solidFill>
              </a:rPr>
              <a:t>eferences</a:t>
            </a:r>
            <a:endParaRPr sz="5200"/>
          </a:p>
        </p:txBody>
      </p:sp>
      <p:sp>
        <p:nvSpPr>
          <p:cNvPr id="525" name="Google Shape;52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
        <p:nvSpPr>
          <p:cNvPr id="526" name="Google Shape;526;p11"/>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pic>
        <p:nvPicPr>
          <p:cNvPr id="527" name="Google Shape;527;p11"/>
          <p:cNvPicPr preferRelativeResize="0"/>
          <p:nvPr/>
        </p:nvPicPr>
        <p:blipFill rotWithShape="1">
          <a:blip r:embed="rId3">
            <a:alphaModFix/>
          </a:blip>
          <a:srcRect/>
          <a:stretch/>
        </p:blipFill>
        <p:spPr>
          <a:xfrm>
            <a:off x="933125" y="1424076"/>
            <a:ext cx="10076622" cy="467934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2"/>
          <p:cNvSpPr txBox="1">
            <a:spLocks noGrp="1"/>
          </p:cNvSpPr>
          <p:nvPr>
            <p:ph type="body" idx="1"/>
          </p:nvPr>
        </p:nvSpPr>
        <p:spPr>
          <a:xfrm>
            <a:off x="838200" y="692331"/>
            <a:ext cx="10515600" cy="5484632"/>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sp>
        <p:nvSpPr>
          <p:cNvPr id="533" name="Google Shape;53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
        <p:nvSpPr>
          <p:cNvPr id="534" name="Google Shape;534;p12"/>
          <p:cNvSpPr/>
          <p:nvPr/>
        </p:nvSpPr>
        <p:spPr>
          <a:xfrm>
            <a:off x="584615" y="512944"/>
            <a:ext cx="11197653" cy="532449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600" b="0" i="0" u="none" strike="noStrike" cap="none">
                <a:solidFill>
                  <a:srgbClr val="000000"/>
                </a:solidFill>
                <a:latin typeface="Arial"/>
                <a:ea typeface="Arial"/>
                <a:cs typeface="Arial"/>
                <a:sym typeface="Arial"/>
              </a:rPr>
              <a:t>C190 - ILO Violence and Harassment Convention, 2019 (No.190) This is the full text of the original C190. </a:t>
            </a:r>
            <a:r>
              <a:rPr lang="en-US" sz="1600" b="0" i="0" u="sng" strike="noStrike" cap="non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https://www.ilo.org/dyn/normlex/en/f?p=NORMLEXPUB:12100:0::NO::P12100_ILO_CODE:C190</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600" b="0" i="0" u="none" strike="noStrike" cap="none">
                <a:solidFill>
                  <a:srgbClr val="000000"/>
                </a:solidFill>
                <a:latin typeface="Arial"/>
                <a:ea typeface="Arial"/>
                <a:cs typeface="Arial"/>
                <a:sym typeface="Arial"/>
              </a:rPr>
              <a:t> R206 – ILO Violence and Harassment Recommendation, 2019 (No.206) This is the full text of the original R206. </a:t>
            </a:r>
            <a:r>
              <a:rPr lang="en-US" sz="16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https://www.ilo.org/dyn/normlex/en/f?p=NORMLEXPUB:12100:0::NO::P12100_ILO_CODE:R206</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600" b="0" i="0" u="none" strike="noStrike" cap="none">
                <a:solidFill>
                  <a:srgbClr val="000000"/>
                </a:solidFill>
                <a:latin typeface="Arial"/>
                <a:ea typeface="Arial"/>
                <a:cs typeface="Arial"/>
                <a:sym typeface="Arial"/>
              </a:rPr>
              <a:t>Video: What is C190?, Common GUF Campaign This is a video which explains some keys aspects of the Convention. </a:t>
            </a:r>
            <a:r>
              <a:rPr lang="en-US" sz="16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https://www.dropbox.com/s/gqbgue68va763p7/C190%20Final%20English.mp4?dl=0</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600" b="0" i="0" u="none" strike="noStrike" cap="none">
                <a:solidFill>
                  <a:srgbClr val="000000"/>
                </a:solidFill>
                <a:latin typeface="Arial"/>
                <a:ea typeface="Arial"/>
                <a:cs typeface="Arial"/>
                <a:sym typeface="Arial"/>
              </a:rPr>
              <a:t>Mini guide on C190 &amp; R206, International Trade Union Confederation (ITUC) This is mini guide highlights some of the most important parts of C190 and R206. </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600" b="0" i="0" u="sng" strike="noStrike" cap="none">
                <a:solidFill>
                  <a:srgbClr val="0563C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https://www.ituc-csi.org/IMG/pdf/c190_mini_guide_en.pdf</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600" b="0" i="0" u="none" strike="noStrike" cap="none">
                <a:solidFill>
                  <a:srgbClr val="000000"/>
                </a:solidFill>
                <a:latin typeface="Arial"/>
                <a:ea typeface="Arial"/>
                <a:cs typeface="Arial"/>
                <a:sym typeface="Arial"/>
              </a:rPr>
              <a:t>Frequently asked questions on C190 &amp; R206, International Trade Union Confederation (ITUC)</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600" b="0" i="0" u="none" strike="noStrike" cap="none">
                <a:solidFill>
                  <a:srgbClr val="000000"/>
                </a:solidFill>
                <a:latin typeface="Arial"/>
                <a:ea typeface="Arial"/>
                <a:cs typeface="Arial"/>
                <a:sym typeface="Arial"/>
              </a:rPr>
              <a:t>This document answers some of the most frequently asked questions about C190 and R206.</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600" b="0" i="0" u="sng" strike="noStrike" cap="none">
                <a:solidFill>
                  <a:srgbClr val="0563C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https://www.ituc-csi.org/IMG/pdf/c190_faqs_en.pdf</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600" b="0" i="0" u="none" strike="noStrike" cap="none">
                <a:solidFill>
                  <a:srgbClr val="000000"/>
                </a:solidFill>
                <a:latin typeface="Arial"/>
                <a:ea typeface="Arial"/>
                <a:cs typeface="Arial"/>
                <a:sym typeface="Arial"/>
              </a:rPr>
              <a:t>ILO Policy Brief. ILO Violence and Harassment Convention No. 190 and Recommendation No. 206, International Labour Organization (ILO), 2020 This policy brief gives an overview of the Convention and Recommendation. </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600" b="0" i="0" u="sng" strike="noStrike" cap="none">
                <a:solidFill>
                  <a:srgbClr val="0563C1"/>
                </a:solidFill>
                <a:latin typeface="Arial"/>
                <a:ea typeface="Arial"/>
                <a:cs typeface="Arial"/>
                <a:sym typeface="Arial"/>
                <a:hlinkClick r:id="rId8">
                  <a:extLst>
                    <a:ext uri="{A12FA001-AC4F-418D-AE19-62706E023703}">
                      <ahyp:hlinkClr xmlns:ahyp="http://schemas.microsoft.com/office/drawing/2018/hyperlinkcolor" val="tx"/>
                    </a:ext>
                  </a:extLst>
                </a:hlinkClick>
              </a:rPr>
              <a:t>http://www.ilo.ch/wcmsp5/groups/public/ed_dialogue/actrav/documents/briefingnote/wcms_749786.pdf</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Outcome of the Meeting of Experts on Violence against Women and Men in the World of Work, International Labour Organization (ILO), 2016 This report provides information from the first Meeting of Experts on Violence against Women and Men in the World of Work. </a:t>
            </a:r>
            <a:r>
              <a:rPr lang="en-US" sz="1600" b="0" i="0" u="sng" strike="noStrike" cap="none">
                <a:solidFill>
                  <a:srgbClr val="0563C1"/>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https://www.ilo.org/wcmsp5/groups/public/---ed_norm/---relconf/documents/meetingdocument/wcms_533534.pdf</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8"/>
        <p:cNvGrpSpPr/>
        <p:nvPr/>
      </p:nvGrpSpPr>
      <p:grpSpPr>
        <a:xfrm>
          <a:off x="0" y="0"/>
          <a:ext cx="0" cy="0"/>
          <a:chOff x="0" y="0"/>
          <a:chExt cx="0" cy="0"/>
        </a:xfrm>
      </p:grpSpPr>
      <p:sp>
        <p:nvSpPr>
          <p:cNvPr id="539" name="Google Shape;539;p27"/>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4000"/>
              <a:buFont typeface="Calibri"/>
              <a:buNone/>
            </a:pPr>
            <a:r>
              <a:rPr lang="en-US" sz="4000" b="1">
                <a:solidFill>
                  <a:srgbClr val="6789B9"/>
                </a:solidFill>
              </a:rPr>
              <a:t>Project partners</a:t>
            </a:r>
            <a:endParaRPr sz="4000" b="1">
              <a:solidFill>
                <a:srgbClr val="6789B9"/>
              </a:solidFill>
            </a:endParaRPr>
          </a:p>
        </p:txBody>
      </p:sp>
      <p:sp>
        <p:nvSpPr>
          <p:cNvPr id="540" name="Google Shape;54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sp>
        <p:nvSpPr>
          <p:cNvPr id="541" name="Google Shape;541;p27"/>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pic>
        <p:nvPicPr>
          <p:cNvPr id="542" name="Google Shape;542;p27"/>
          <p:cNvPicPr preferRelativeResize="0"/>
          <p:nvPr/>
        </p:nvPicPr>
        <p:blipFill rotWithShape="1">
          <a:blip r:embed="rId3">
            <a:alphaModFix/>
          </a:blip>
          <a:srcRect/>
          <a:stretch/>
        </p:blipFill>
        <p:spPr>
          <a:xfrm>
            <a:off x="553626" y="1168801"/>
            <a:ext cx="3287809" cy="705343"/>
          </a:xfrm>
          <a:prstGeom prst="rect">
            <a:avLst/>
          </a:prstGeom>
          <a:noFill/>
          <a:ln>
            <a:noFill/>
          </a:ln>
        </p:spPr>
      </p:pic>
      <p:sp>
        <p:nvSpPr>
          <p:cNvPr id="543" name="Google Shape;543;p27"/>
          <p:cNvSpPr txBox="1"/>
          <p:nvPr/>
        </p:nvSpPr>
        <p:spPr>
          <a:xfrm>
            <a:off x="317929" y="2041725"/>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Czech University of Life Sciences Prague</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Czech Republic</a:t>
            </a:r>
            <a:endParaRPr sz="1400" b="0" i="0" u="none" strike="noStrike" cap="none">
              <a:solidFill>
                <a:schemeClr val="dk1"/>
              </a:solidFill>
              <a:latin typeface="Arial"/>
              <a:ea typeface="Arial"/>
              <a:cs typeface="Arial"/>
              <a:sym typeface="Arial"/>
            </a:endParaRPr>
          </a:p>
        </p:txBody>
      </p:sp>
      <p:pic>
        <p:nvPicPr>
          <p:cNvPr id="544" name="Google Shape;544;p27"/>
          <p:cNvPicPr preferRelativeResize="0"/>
          <p:nvPr/>
        </p:nvPicPr>
        <p:blipFill rotWithShape="1">
          <a:blip r:embed="rId5">
            <a:alphaModFix/>
          </a:blip>
          <a:srcRect/>
          <a:stretch/>
        </p:blipFill>
        <p:spPr>
          <a:xfrm>
            <a:off x="5465518" y="4289441"/>
            <a:ext cx="1260963" cy="1173800"/>
          </a:xfrm>
          <a:prstGeom prst="rect">
            <a:avLst/>
          </a:prstGeom>
          <a:noFill/>
          <a:ln>
            <a:noFill/>
          </a:ln>
        </p:spPr>
      </p:pic>
      <p:sp>
        <p:nvSpPr>
          <p:cNvPr id="545" name="Google Shape;545;p27"/>
          <p:cNvSpPr txBox="1"/>
          <p:nvPr/>
        </p:nvSpPr>
        <p:spPr>
          <a:xfrm>
            <a:off x="4354142"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Pancyprian Association of Hotel Managers</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Cyprus</a:t>
            </a:r>
            <a:endParaRPr sz="1400" b="0" i="0" u="none" strike="noStrike" cap="none">
              <a:solidFill>
                <a:schemeClr val="dk1"/>
              </a:solidFill>
              <a:latin typeface="Arial"/>
              <a:ea typeface="Arial"/>
              <a:cs typeface="Arial"/>
              <a:sym typeface="Arial"/>
            </a:endParaRPr>
          </a:p>
        </p:txBody>
      </p:sp>
      <p:pic>
        <p:nvPicPr>
          <p:cNvPr id="546" name="Google Shape;546;p27"/>
          <p:cNvPicPr preferRelativeResize="0"/>
          <p:nvPr/>
        </p:nvPicPr>
        <p:blipFill rotWithShape="1">
          <a:blip r:embed="rId6">
            <a:alphaModFix/>
          </a:blip>
          <a:srcRect/>
          <a:stretch/>
        </p:blipFill>
        <p:spPr>
          <a:xfrm>
            <a:off x="9630503" y="4572529"/>
            <a:ext cx="1892143" cy="1071172"/>
          </a:xfrm>
          <a:prstGeom prst="rect">
            <a:avLst/>
          </a:prstGeom>
          <a:noFill/>
          <a:ln>
            <a:noFill/>
          </a:ln>
        </p:spPr>
      </p:pic>
      <p:sp>
        <p:nvSpPr>
          <p:cNvPr id="547" name="Google Shape;547;p27"/>
          <p:cNvSpPr txBox="1"/>
          <p:nvPr/>
        </p:nvSpPr>
        <p:spPr>
          <a:xfrm>
            <a:off x="8669433"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Beneke &amp; Prinzhorn GmbH</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Germany</a:t>
            </a:r>
            <a:endParaRPr sz="1400" b="0" i="0" u="none" strike="noStrike" cap="none">
              <a:solidFill>
                <a:schemeClr val="dk1"/>
              </a:solidFill>
              <a:latin typeface="Arial"/>
              <a:ea typeface="Arial"/>
              <a:cs typeface="Arial"/>
              <a:sym typeface="Arial"/>
            </a:endParaRPr>
          </a:p>
        </p:txBody>
      </p:sp>
      <p:pic>
        <p:nvPicPr>
          <p:cNvPr id="548" name="Google Shape;548;p27"/>
          <p:cNvPicPr preferRelativeResize="0"/>
          <p:nvPr/>
        </p:nvPicPr>
        <p:blipFill rotWithShape="1">
          <a:blip r:embed="rId8">
            <a:alphaModFix/>
          </a:blip>
          <a:srcRect/>
          <a:stretch/>
        </p:blipFill>
        <p:spPr>
          <a:xfrm>
            <a:off x="2726027" y="2861570"/>
            <a:ext cx="2812367" cy="911671"/>
          </a:xfrm>
          <a:prstGeom prst="rect">
            <a:avLst/>
          </a:prstGeom>
          <a:noFill/>
          <a:ln>
            <a:noFill/>
          </a:ln>
        </p:spPr>
      </p:pic>
      <p:sp>
        <p:nvSpPr>
          <p:cNvPr id="549" name="Google Shape;549;p27"/>
          <p:cNvSpPr txBox="1"/>
          <p:nvPr/>
        </p:nvSpPr>
        <p:spPr>
          <a:xfrm>
            <a:off x="2054203" y="3868974"/>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DIAS</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Greece</a:t>
            </a:r>
            <a:endParaRPr sz="1400" b="0" i="0" u="none" strike="noStrike" cap="none">
              <a:solidFill>
                <a:schemeClr val="dk1"/>
              </a:solidFill>
              <a:latin typeface="Arial"/>
              <a:ea typeface="Arial"/>
              <a:cs typeface="Arial"/>
              <a:sym typeface="Arial"/>
            </a:endParaRPr>
          </a:p>
        </p:txBody>
      </p:sp>
      <p:pic>
        <p:nvPicPr>
          <p:cNvPr id="550" name="Google Shape;550;p27"/>
          <p:cNvPicPr preferRelativeResize="0"/>
          <p:nvPr/>
        </p:nvPicPr>
        <p:blipFill rotWithShape="1">
          <a:blip r:embed="rId10">
            <a:alphaModFix/>
          </a:blip>
          <a:srcRect/>
          <a:stretch/>
        </p:blipFill>
        <p:spPr>
          <a:xfrm>
            <a:off x="7044806" y="792234"/>
            <a:ext cx="1305761" cy="1736012"/>
          </a:xfrm>
          <a:prstGeom prst="rect">
            <a:avLst/>
          </a:prstGeom>
          <a:noFill/>
          <a:ln>
            <a:noFill/>
          </a:ln>
        </p:spPr>
      </p:pic>
      <p:sp>
        <p:nvSpPr>
          <p:cNvPr id="551" name="Google Shape;551;p27"/>
          <p:cNvSpPr txBox="1"/>
          <p:nvPr/>
        </p:nvSpPr>
        <p:spPr>
          <a:xfrm>
            <a:off x="7254945" y="1262580"/>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DEKAPLUS</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Cyprus</a:t>
            </a:r>
            <a:endParaRPr sz="1400" b="0" i="0" u="none" strike="noStrike" cap="none">
              <a:solidFill>
                <a:srgbClr val="000000"/>
              </a:solidFill>
              <a:latin typeface="Arial"/>
              <a:ea typeface="Arial"/>
              <a:cs typeface="Arial"/>
              <a:sym typeface="Arial"/>
            </a:endParaRPr>
          </a:p>
        </p:txBody>
      </p:sp>
      <p:pic>
        <p:nvPicPr>
          <p:cNvPr id="552" name="Google Shape;552;p27"/>
          <p:cNvPicPr preferRelativeResize="0"/>
          <p:nvPr/>
        </p:nvPicPr>
        <p:blipFill rotWithShape="1">
          <a:blip r:embed="rId12">
            <a:alphaModFix/>
          </a:blip>
          <a:srcRect/>
          <a:stretch/>
        </p:blipFill>
        <p:spPr>
          <a:xfrm>
            <a:off x="998828" y="4220814"/>
            <a:ext cx="1458341" cy="1377642"/>
          </a:xfrm>
          <a:prstGeom prst="rect">
            <a:avLst/>
          </a:prstGeom>
          <a:noFill/>
          <a:ln>
            <a:noFill/>
          </a:ln>
        </p:spPr>
      </p:pic>
      <p:sp>
        <p:nvSpPr>
          <p:cNvPr id="553" name="Google Shape;553;p27"/>
          <p:cNvSpPr txBox="1"/>
          <p:nvPr/>
        </p:nvSpPr>
        <p:spPr>
          <a:xfrm>
            <a:off x="-179143" y="5605224"/>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13">
                  <a:extLst>
                    <a:ext uri="{A12FA001-AC4F-418D-AE19-62706E023703}">
                      <ahyp:hlinkClr xmlns:ahyp="http://schemas.microsoft.com/office/drawing/2018/hyperlinkcolor" val="tx"/>
                    </a:ext>
                  </a:extLst>
                </a:hlinkClick>
              </a:rPr>
              <a:t>Social Innovation Fund</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Lithuania</a:t>
            </a:r>
            <a:endParaRPr sz="1400" b="0" i="0" u="none" strike="noStrike" cap="none">
              <a:solidFill>
                <a:schemeClr val="dk1"/>
              </a:solidFill>
              <a:latin typeface="Arial"/>
              <a:ea typeface="Arial"/>
              <a:cs typeface="Arial"/>
              <a:sym typeface="Arial"/>
            </a:endParaRPr>
          </a:p>
        </p:txBody>
      </p:sp>
      <p:pic>
        <p:nvPicPr>
          <p:cNvPr id="554" name="Google Shape;554;p27"/>
          <p:cNvPicPr preferRelativeResize="0"/>
          <p:nvPr/>
        </p:nvPicPr>
        <p:blipFill rotWithShape="1">
          <a:blip r:embed="rId14">
            <a:alphaModFix/>
          </a:blip>
          <a:srcRect/>
          <a:stretch/>
        </p:blipFill>
        <p:spPr>
          <a:xfrm>
            <a:off x="6581478" y="2998053"/>
            <a:ext cx="3995095" cy="874398"/>
          </a:xfrm>
          <a:prstGeom prst="rect">
            <a:avLst/>
          </a:prstGeom>
          <a:noFill/>
          <a:ln>
            <a:noFill/>
          </a:ln>
        </p:spPr>
      </p:pic>
      <p:sp>
        <p:nvSpPr>
          <p:cNvPr id="555" name="Google Shape;555;p27"/>
          <p:cNvSpPr txBox="1"/>
          <p:nvPr/>
        </p:nvSpPr>
        <p:spPr>
          <a:xfrm>
            <a:off x="6762292" y="3933182"/>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15">
                  <a:extLst>
                    <a:ext uri="{A12FA001-AC4F-418D-AE19-62706E023703}">
                      <ahyp:hlinkClr xmlns:ahyp="http://schemas.microsoft.com/office/drawing/2018/hyperlinkcolor" val="tx"/>
                    </a:ext>
                  </a:extLst>
                </a:hlinkClick>
              </a:rPr>
              <a:t>OUT LOUD</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Latvia</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pic>
        <p:nvPicPr>
          <p:cNvPr id="129" name="Google Shape;129;p5" descr="Ein Bild, das drinnen, Person, Decke, Personen enthält.&#10;&#10;Automatisch generierte Beschreibung"/>
          <p:cNvPicPr preferRelativeResize="0">
            <a:picLocks noGrp="1"/>
          </p:cNvPicPr>
          <p:nvPr>
            <p:ph type="body" idx="1"/>
          </p:nvPr>
        </p:nvPicPr>
        <p:blipFill rotWithShape="1">
          <a:blip r:embed="rId3">
            <a:alphaModFix/>
          </a:blip>
          <a:srcRect b="15730"/>
          <a:stretch/>
        </p:blipFill>
        <p:spPr>
          <a:xfrm>
            <a:off x="20" y="0"/>
            <a:ext cx="12191980" cy="6857990"/>
          </a:xfrm>
          <a:prstGeom prst="rect">
            <a:avLst/>
          </a:prstGeom>
          <a:noFill/>
          <a:ln>
            <a:noFill/>
          </a:ln>
        </p:spPr>
      </p:pic>
      <p:sp>
        <p:nvSpPr>
          <p:cNvPr id="130" name="Google Shape;130;p5"/>
          <p:cNvSpPr/>
          <p:nvPr/>
        </p:nvSpPr>
        <p:spPr>
          <a:xfrm>
            <a:off x="7334172" y="2153627"/>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31" name="Google Shape;131;p5"/>
          <p:cNvSpPr txBox="1">
            <a:spLocks noGrp="1"/>
          </p:cNvSpPr>
          <p:nvPr>
            <p:ph type="title"/>
          </p:nvPr>
        </p:nvSpPr>
        <p:spPr>
          <a:xfrm>
            <a:off x="8339959" y="3289737"/>
            <a:ext cx="3852041" cy="183405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latin typeface="Arial"/>
                <a:ea typeface="Arial"/>
                <a:cs typeface="Arial"/>
                <a:sym typeface="Arial"/>
              </a:rPr>
              <a:t>TOPIC 1 </a:t>
            </a:r>
            <a:br>
              <a:rPr lang="en-US">
                <a:latin typeface="Arial"/>
                <a:ea typeface="Arial"/>
                <a:cs typeface="Arial"/>
                <a:sym typeface="Arial"/>
              </a:rPr>
            </a:br>
            <a:r>
              <a:rPr lang="en-US">
                <a:latin typeface="Arial"/>
                <a:ea typeface="Arial"/>
                <a:cs typeface="Arial"/>
                <a:sym typeface="Arial"/>
              </a:rPr>
              <a:t>Workplace Violence &amp; the Legal European and National Basis </a:t>
            </a:r>
            <a:endParaRPr>
              <a:latin typeface="Arial"/>
              <a:ea typeface="Arial"/>
              <a:cs typeface="Arial"/>
              <a:sym typeface="Arial"/>
            </a:endParaRPr>
          </a:p>
        </p:txBody>
      </p:sp>
      <p:sp>
        <p:nvSpPr>
          <p:cNvPr id="132" name="Google Shape;132;p5"/>
          <p:cNvSpPr txBox="1">
            <a:spLocks noGrp="1"/>
          </p:cNvSpPr>
          <p:nvPr>
            <p:ph type="body" idx="2"/>
          </p:nvPr>
        </p:nvSpPr>
        <p:spPr>
          <a:xfrm>
            <a:off x="7782910" y="5242675"/>
            <a:ext cx="4330262" cy="68328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US" sz="3200">
                <a:latin typeface="Arial"/>
                <a:ea typeface="Arial"/>
                <a:cs typeface="Arial"/>
                <a:sym typeface="Arial"/>
              </a:rPr>
              <a:t>Directives, treaties, policies</a:t>
            </a:r>
            <a:endParaRPr sz="3200">
              <a:latin typeface="Arial"/>
              <a:ea typeface="Arial"/>
              <a:cs typeface="Arial"/>
              <a:sym typeface="Arial"/>
            </a:endParaRPr>
          </a:p>
        </p:txBody>
      </p:sp>
      <p:cxnSp>
        <p:nvCxnSpPr>
          <p:cNvPr id="133" name="Google Shape;133;p5"/>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7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1dd49517535_0_0"/>
          <p:cNvPicPr preferRelativeResize="0"/>
          <p:nvPr/>
        </p:nvPicPr>
        <p:blipFill rotWithShape="1">
          <a:blip r:embed="rId3">
            <a:alphaModFix/>
          </a:blip>
          <a:srcRect/>
          <a:stretch/>
        </p:blipFill>
        <p:spPr>
          <a:xfrm>
            <a:off x="179250" y="-136553"/>
            <a:ext cx="12192000" cy="6858000"/>
          </a:xfrm>
          <a:prstGeom prst="rect">
            <a:avLst/>
          </a:prstGeom>
          <a:noFill/>
          <a:ln>
            <a:noFill/>
          </a:ln>
        </p:spPr>
      </p:pic>
      <p:sp>
        <p:nvSpPr>
          <p:cNvPr id="139" name="Google Shape;139;g1dd49517535_0_0"/>
          <p:cNvSpPr/>
          <p:nvPr/>
        </p:nvSpPr>
        <p:spPr>
          <a:xfrm>
            <a:off x="-800" y="-136550"/>
            <a:ext cx="12376492" cy="6995160"/>
          </a:xfrm>
          <a:custGeom>
            <a:avLst/>
            <a:gdLst/>
            <a:ahLst/>
            <a:cxnLst/>
            <a:rect l="l" t="t" r="r" b="b"/>
            <a:pathLst>
              <a:path w="24387176" h="13716000" extrusionOk="0">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5294"/>
                </a:srgbClr>
              </a:gs>
              <a:gs pos="100000">
                <a:srgbClr val="00B0F0">
                  <a:alpha val="89411"/>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Calibri"/>
              <a:buNone/>
            </a:pPr>
            <a:endParaRPr sz="900" b="0" i="0" u="none" strike="noStrike" cap="none">
              <a:solidFill>
                <a:srgbClr val="FFFFFF"/>
              </a:solidFill>
              <a:latin typeface="Calibri"/>
              <a:ea typeface="Calibri"/>
              <a:cs typeface="Calibri"/>
              <a:sym typeface="Calibri"/>
            </a:endParaRPr>
          </a:p>
        </p:txBody>
      </p:sp>
      <p:sp>
        <p:nvSpPr>
          <p:cNvPr id="140" name="Google Shape;140;g1dd49517535_0_0"/>
          <p:cNvSpPr txBox="1">
            <a:spLocks noGrp="1"/>
          </p:cNvSpPr>
          <p:nvPr>
            <p:ph type="sldNum" idx="12"/>
          </p:nvPr>
        </p:nvSpPr>
        <p:spPr>
          <a:xfrm>
            <a:off x="8610600" y="649350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
        <p:nvSpPr>
          <p:cNvPr id="141" name="Google Shape;141;g1dd49517535_0_0"/>
          <p:cNvSpPr txBox="1"/>
          <p:nvPr/>
        </p:nvSpPr>
        <p:spPr>
          <a:xfrm>
            <a:off x="1049311" y="1027906"/>
            <a:ext cx="3342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2" name="Google Shape;142;g1dd49517535_0_0"/>
          <p:cNvSpPr txBox="1">
            <a:spLocks noGrp="1"/>
          </p:cNvSpPr>
          <p:nvPr>
            <p:ph type="title"/>
          </p:nvPr>
        </p:nvSpPr>
        <p:spPr>
          <a:xfrm>
            <a:off x="464650" y="0"/>
            <a:ext cx="10515600" cy="82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sz="4000" b="1" u="sng">
                <a:solidFill>
                  <a:schemeClr val="lt1"/>
                </a:solidFill>
              </a:rPr>
              <a:t>Group Activity </a:t>
            </a:r>
            <a:endParaRPr sz="4000" b="1" u="sng">
              <a:solidFill>
                <a:schemeClr val="lt1"/>
              </a:solidFill>
            </a:endParaRPr>
          </a:p>
        </p:txBody>
      </p:sp>
      <p:sp>
        <p:nvSpPr>
          <p:cNvPr id="143" name="Google Shape;143;g1dd49517535_0_0"/>
          <p:cNvSpPr txBox="1">
            <a:spLocks noGrp="1"/>
          </p:cNvSpPr>
          <p:nvPr>
            <p:ph type="body" idx="1"/>
          </p:nvPr>
        </p:nvSpPr>
        <p:spPr>
          <a:xfrm>
            <a:off x="179250" y="1027900"/>
            <a:ext cx="6517500" cy="5328600"/>
          </a:xfrm>
          <a:prstGeom prst="rect">
            <a:avLst/>
          </a:prstGeom>
          <a:noFill/>
          <a:ln w="9525" cap="flat" cmpd="sng">
            <a:solidFill>
              <a:srgbClr val="26262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lt1"/>
              </a:buClr>
              <a:buSzPts val="2220"/>
              <a:buNone/>
            </a:pPr>
            <a:r>
              <a:rPr lang="en-US" sz="2400" b="1" i="1">
                <a:solidFill>
                  <a:schemeClr val="lt1"/>
                </a:solidFill>
                <a:latin typeface="Arial"/>
                <a:ea typeface="Arial"/>
                <a:cs typeface="Arial"/>
                <a:sym typeface="Arial"/>
              </a:rPr>
              <a:t>“You are the manager of a HORECA business and an employee comes to you to complain that one of the clients has been acting in an intimidating and threatening manner, although they haven’t directly said or done anything physical. The event has happened first time, but made the employee feel unsafe”</a:t>
            </a:r>
            <a:endParaRPr sz="240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2612"/>
              <a:buFont typeface="Arial"/>
              <a:buNone/>
            </a:pPr>
            <a:endParaRPr sz="2400">
              <a:latin typeface="Arial"/>
              <a:ea typeface="Arial"/>
              <a:cs typeface="Arial"/>
              <a:sym typeface="Arial"/>
            </a:endParaRPr>
          </a:p>
          <a:p>
            <a:pPr marL="0" lvl="0" indent="0" algn="l" rtl="0">
              <a:lnSpc>
                <a:spcPct val="70000"/>
              </a:lnSpc>
              <a:spcBef>
                <a:spcPts val="0"/>
              </a:spcBef>
              <a:spcAft>
                <a:spcPts val="0"/>
              </a:spcAft>
              <a:buClr>
                <a:schemeClr val="dk1"/>
              </a:buClr>
              <a:buSzPts val="2612"/>
              <a:buFont typeface="Arial"/>
              <a:buNone/>
            </a:pPr>
            <a:r>
              <a:rPr lang="en-US" sz="2400" b="1">
                <a:latin typeface="Arial"/>
                <a:ea typeface="Arial"/>
                <a:cs typeface="Arial"/>
                <a:sym typeface="Arial"/>
              </a:rPr>
              <a:t>Question: </a:t>
            </a:r>
            <a:r>
              <a:rPr lang="en-US" sz="2400">
                <a:latin typeface="Arial"/>
                <a:ea typeface="Arial"/>
                <a:cs typeface="Arial"/>
                <a:sym typeface="Arial"/>
              </a:rPr>
              <a:t>What should you do? </a:t>
            </a:r>
            <a:endParaRPr sz="2400">
              <a:latin typeface="Arial"/>
              <a:ea typeface="Arial"/>
              <a:cs typeface="Arial"/>
              <a:sym typeface="Arial"/>
            </a:endParaRPr>
          </a:p>
          <a:p>
            <a:pPr marL="0" lvl="0" indent="0" algn="l" rtl="0">
              <a:lnSpc>
                <a:spcPct val="70000"/>
              </a:lnSpc>
              <a:spcBef>
                <a:spcPts val="0"/>
              </a:spcBef>
              <a:spcAft>
                <a:spcPts val="0"/>
              </a:spcAft>
              <a:buClr>
                <a:schemeClr val="dk1"/>
              </a:buClr>
              <a:buSzPts val="2612"/>
              <a:buFont typeface="Arial"/>
              <a:buNone/>
            </a:pPr>
            <a:r>
              <a:rPr lang="en-US" sz="2400">
                <a:latin typeface="Arial"/>
                <a:ea typeface="Arial"/>
                <a:cs typeface="Arial"/>
                <a:sym typeface="Arial"/>
              </a:rPr>
              <a:t>-The accused person is not your employee. Is it your responsibility? </a:t>
            </a:r>
            <a:endParaRPr sz="2400">
              <a:latin typeface="Arial"/>
              <a:ea typeface="Arial"/>
              <a:cs typeface="Arial"/>
              <a:sym typeface="Arial"/>
            </a:endParaRPr>
          </a:p>
          <a:p>
            <a:pPr marL="0" lvl="0" indent="0" algn="l" rtl="0">
              <a:lnSpc>
                <a:spcPct val="70000"/>
              </a:lnSpc>
              <a:spcBef>
                <a:spcPts val="1000"/>
              </a:spcBef>
              <a:spcAft>
                <a:spcPts val="0"/>
              </a:spcAft>
              <a:buClr>
                <a:schemeClr val="lt1"/>
              </a:buClr>
              <a:buSzPts val="2220"/>
              <a:buNone/>
            </a:pPr>
            <a:r>
              <a:rPr lang="en-US" sz="2400">
                <a:latin typeface="Arial"/>
                <a:ea typeface="Arial"/>
                <a:cs typeface="Arial"/>
                <a:sym typeface="Arial"/>
              </a:rPr>
              <a:t>-Could it be a case of harassment or violence in the workplace, although it only happened once and it did not involve any physical or verbal exchange?</a:t>
            </a:r>
            <a:r>
              <a:rPr lang="en-US" sz="2400"/>
              <a:t>  </a:t>
            </a:r>
            <a:endParaRPr sz="2400" b="1">
              <a:solidFill>
                <a:schemeClr val="lt1"/>
              </a:solidFill>
            </a:endParaRPr>
          </a:p>
          <a:p>
            <a:pPr marL="228600" lvl="0" indent="-228600" algn="l" rtl="0">
              <a:lnSpc>
                <a:spcPct val="70000"/>
              </a:lnSpc>
              <a:spcBef>
                <a:spcPts val="1000"/>
              </a:spcBef>
              <a:spcAft>
                <a:spcPts val="0"/>
              </a:spcAft>
              <a:buClr>
                <a:schemeClr val="lt1"/>
              </a:buClr>
              <a:buSzPts val="2400"/>
              <a:buChar char="•"/>
            </a:pPr>
            <a:r>
              <a:rPr lang="en-US" sz="2400">
                <a:solidFill>
                  <a:schemeClr val="lt1"/>
                </a:solidFill>
              </a:rPr>
              <a:t>In groups of 4 share and discuss your answers.</a:t>
            </a:r>
            <a:br>
              <a:rPr lang="en-US" sz="2400">
                <a:solidFill>
                  <a:schemeClr val="lt1"/>
                </a:solidFill>
              </a:rPr>
            </a:br>
            <a:r>
              <a:rPr lang="en-US" sz="2400">
                <a:solidFill>
                  <a:schemeClr val="lt1"/>
                </a:solidFill>
              </a:rPr>
              <a:t>(10 min.) </a:t>
            </a:r>
            <a:endParaRPr sz="2400"/>
          </a:p>
          <a:p>
            <a:pPr marL="228600" lvl="0" indent="-228600" algn="l" rtl="0">
              <a:lnSpc>
                <a:spcPct val="70000"/>
              </a:lnSpc>
              <a:spcBef>
                <a:spcPts val="1000"/>
              </a:spcBef>
              <a:spcAft>
                <a:spcPts val="0"/>
              </a:spcAft>
              <a:buClr>
                <a:schemeClr val="lt1"/>
              </a:buClr>
              <a:buSzPts val="2400"/>
              <a:buChar char="•"/>
            </a:pPr>
            <a:r>
              <a:rPr lang="en-US" sz="2400">
                <a:solidFill>
                  <a:schemeClr val="lt1"/>
                </a:solidFill>
              </a:rPr>
              <a:t>On the basis of the discussion the introduction of the legal definisions will be presented.   </a:t>
            </a:r>
            <a:endParaRPr sz="24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dd49517535_0_91"/>
          <p:cNvSpPr/>
          <p:nvPr/>
        </p:nvSpPr>
        <p:spPr>
          <a:xfrm flipH="1">
            <a:off x="5795201" y="-132262"/>
            <a:ext cx="6396800" cy="6853714"/>
          </a:xfrm>
          <a:custGeom>
            <a:avLst/>
            <a:gdLst/>
            <a:ahLst/>
            <a:cxnLst/>
            <a:rect l="l" t="t" r="r" b="b"/>
            <a:pathLst>
              <a:path w="4800600" h="5143500" extrusionOk="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19" scaled="0"/>
          </a:gra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Open Sans"/>
              <a:ea typeface="Open Sans"/>
              <a:cs typeface="Open Sans"/>
              <a:sym typeface="Open Sans"/>
            </a:endParaRPr>
          </a:p>
        </p:txBody>
      </p:sp>
      <p:sp>
        <p:nvSpPr>
          <p:cNvPr id="150" name="Google Shape;150;g1dd49517535_0_91"/>
          <p:cNvSpPr txBox="1">
            <a:spLocks noGrp="1"/>
          </p:cNvSpPr>
          <p:nvPr>
            <p:ph type="body" idx="1"/>
          </p:nvPr>
        </p:nvSpPr>
        <p:spPr>
          <a:xfrm>
            <a:off x="1314100" y="1412650"/>
            <a:ext cx="5714700" cy="49437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endParaRPr>
              <a:latin typeface="Arial"/>
              <a:ea typeface="Arial"/>
              <a:cs typeface="Arial"/>
              <a:sym typeface="Arial"/>
            </a:endParaRPr>
          </a:p>
          <a:p>
            <a:pPr marL="0" lvl="0" indent="0" algn="l" rtl="0">
              <a:spcBef>
                <a:spcPts val="1000"/>
              </a:spcBef>
              <a:spcAft>
                <a:spcPts val="0"/>
              </a:spcAft>
              <a:buNone/>
            </a:pPr>
            <a:endParaRPr>
              <a:latin typeface="Arial"/>
              <a:ea typeface="Arial"/>
              <a:cs typeface="Arial"/>
              <a:sym typeface="Arial"/>
            </a:endParaRPr>
          </a:p>
          <a:p>
            <a:pPr marL="0" lvl="0" indent="0" algn="l" rtl="0">
              <a:spcBef>
                <a:spcPts val="1000"/>
              </a:spcBef>
              <a:spcAft>
                <a:spcPts val="0"/>
              </a:spcAft>
              <a:buClr>
                <a:schemeClr val="dk1"/>
              </a:buClr>
              <a:buSzPts val="2800"/>
              <a:buFont typeface="Arial"/>
              <a:buNone/>
            </a:pPr>
            <a:r>
              <a:rPr lang="en-US" sz="2400"/>
              <a:t>The European Commission’s</a:t>
            </a:r>
            <a:r>
              <a:rPr lang="en-US" sz="2400" b="1"/>
              <a:t> </a:t>
            </a:r>
            <a:r>
              <a:rPr lang="en-US" sz="2400" b="1" u="sng">
                <a:solidFill>
                  <a:schemeClr val="hlink"/>
                </a:solidFill>
                <a:latin typeface="Arial"/>
                <a:ea typeface="Arial"/>
                <a:cs typeface="Arial"/>
                <a:sym typeface="Arial"/>
                <a:hlinkClick r:id="rId3"/>
              </a:rPr>
              <a:t>Strategic Framework on Health and Safety at Work 2021-2027</a:t>
            </a:r>
            <a:r>
              <a:rPr lang="en-US" sz="2400"/>
              <a:t> defines the key priorities and actions for improving workers’ health and safety, addressing rapid changes in the economy, demography and work patterns.</a:t>
            </a:r>
            <a:endParaRPr sz="2400"/>
          </a:p>
        </p:txBody>
      </p:sp>
      <p:sp>
        <p:nvSpPr>
          <p:cNvPr id="151" name="Google Shape;151;g1dd49517535_0_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
        <p:nvSpPr>
          <p:cNvPr id="152" name="Google Shape;152;g1dd49517535_0_91"/>
          <p:cNvSpPr txBox="1"/>
          <p:nvPr/>
        </p:nvSpPr>
        <p:spPr>
          <a:xfrm>
            <a:off x="960118" y="680900"/>
            <a:ext cx="7472700" cy="12006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sz="4000">
                <a:solidFill>
                  <a:srgbClr val="0070C0"/>
                </a:solidFill>
                <a:latin typeface="Calibri"/>
                <a:ea typeface="Calibri"/>
                <a:cs typeface="Calibri"/>
                <a:sym typeface="Calibri"/>
              </a:rPr>
              <a:t>TOPIC 1 Workplace Violence &amp; the Legal European and National Basis </a:t>
            </a:r>
            <a:endParaRPr sz="4800" i="0" u="none" strike="noStrike" cap="none">
              <a:solidFill>
                <a:srgbClr val="0070C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359517" y="276613"/>
            <a:ext cx="10515600" cy="4874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789B9"/>
              </a:buClr>
              <a:buSzPts val="3556"/>
              <a:buFont typeface="Calibri"/>
              <a:buNone/>
            </a:pPr>
            <a:r>
              <a:rPr lang="en-US" sz="3200" b="1">
                <a:solidFill>
                  <a:srgbClr val="6789B9"/>
                </a:solidFill>
                <a:latin typeface="Arial"/>
                <a:ea typeface="Arial"/>
                <a:cs typeface="Arial"/>
                <a:sym typeface="Arial"/>
              </a:rPr>
              <a:t>T</a:t>
            </a:r>
            <a:r>
              <a:rPr lang="en-US" sz="4000" b="1">
                <a:solidFill>
                  <a:srgbClr val="6789B9"/>
                </a:solidFill>
              </a:rPr>
              <a:t>OPIC 1</a:t>
            </a:r>
            <a:endParaRPr sz="4000"/>
          </a:p>
        </p:txBody>
      </p:sp>
      <p:sp>
        <p:nvSpPr>
          <p:cNvPr id="158" name="Google Shape;158;p8"/>
          <p:cNvSpPr txBox="1">
            <a:spLocks noGrp="1"/>
          </p:cNvSpPr>
          <p:nvPr>
            <p:ph type="body" idx="1"/>
          </p:nvPr>
        </p:nvSpPr>
        <p:spPr>
          <a:xfrm>
            <a:off x="359517" y="1031602"/>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400" b="1">
                <a:latin typeface="Arial"/>
                <a:ea typeface="Arial"/>
                <a:cs typeface="Arial"/>
                <a:sym typeface="Arial"/>
              </a:rPr>
              <a:t>EU-level legislation</a:t>
            </a:r>
            <a:endParaRPr sz="2400">
              <a:latin typeface="Arial"/>
              <a:ea typeface="Arial"/>
              <a:cs typeface="Arial"/>
              <a:sym typeface="Arial"/>
            </a:endParaRPr>
          </a:p>
          <a:p>
            <a:pPr marL="0" lvl="0" indent="0" algn="l" rtl="0">
              <a:lnSpc>
                <a:spcPct val="90000"/>
              </a:lnSpc>
              <a:spcBef>
                <a:spcPts val="1000"/>
              </a:spcBef>
              <a:spcAft>
                <a:spcPts val="0"/>
              </a:spcAft>
              <a:buSzPts val="2000"/>
              <a:buNone/>
            </a:pPr>
            <a:r>
              <a:rPr lang="en-US" sz="2400">
                <a:latin typeface="Arial"/>
                <a:ea typeface="Arial"/>
                <a:cs typeface="Arial"/>
                <a:sym typeface="Arial"/>
              </a:rPr>
              <a:t>EU and national law define the employers’ duty to protect workers against harassment and violence in the workplace. Different </a:t>
            </a:r>
            <a:r>
              <a:rPr lang="en-US" sz="2400" b="1">
                <a:latin typeface="Arial"/>
                <a:ea typeface="Arial"/>
                <a:cs typeface="Arial"/>
                <a:sym typeface="Arial"/>
              </a:rPr>
              <a:t>forms of harassment </a:t>
            </a:r>
            <a:r>
              <a:rPr lang="en-US" sz="2400">
                <a:latin typeface="Arial"/>
                <a:ea typeface="Arial"/>
                <a:cs typeface="Arial"/>
                <a:sym typeface="Arial"/>
              </a:rPr>
              <a:t>and violence can affect workplaces. They can be:</a:t>
            </a: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0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sz="2400">
              <a:latin typeface="Arial"/>
              <a:ea typeface="Arial"/>
              <a:cs typeface="Arial"/>
              <a:sym typeface="Arial"/>
            </a:endParaRPr>
          </a:p>
        </p:txBody>
      </p:sp>
      <p:sp>
        <p:nvSpPr>
          <p:cNvPr id="159" name="Google Shape;1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60" name="Google Shape;160;p8"/>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grpSp>
        <p:nvGrpSpPr>
          <p:cNvPr id="161" name="Google Shape;161;p8"/>
          <p:cNvGrpSpPr/>
          <p:nvPr/>
        </p:nvGrpSpPr>
        <p:grpSpPr>
          <a:xfrm>
            <a:off x="1143000" y="2547257"/>
            <a:ext cx="9437913" cy="4034130"/>
            <a:chOff x="737836" y="180848"/>
            <a:chExt cx="6327854" cy="4679398"/>
          </a:xfrm>
        </p:grpSpPr>
        <p:sp>
          <p:nvSpPr>
            <p:cNvPr id="162" name="Google Shape;162;p8"/>
            <p:cNvSpPr/>
            <p:nvPr/>
          </p:nvSpPr>
          <p:spPr>
            <a:xfrm>
              <a:off x="1762020" y="180848"/>
              <a:ext cx="4292667" cy="4679398"/>
            </a:xfrm>
            <a:prstGeom prst="diamond">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8"/>
            <p:cNvSpPr/>
            <p:nvPr/>
          </p:nvSpPr>
          <p:spPr>
            <a:xfrm>
              <a:off x="737836" y="342467"/>
              <a:ext cx="2168246" cy="2182320"/>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8"/>
            <p:cNvSpPr txBox="1"/>
            <p:nvPr/>
          </p:nvSpPr>
          <p:spPr>
            <a:xfrm>
              <a:off x="843681" y="448312"/>
              <a:ext cx="1956600" cy="19707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physical, psychological and / or sexual</a:t>
              </a:r>
              <a:endParaRPr sz="1600" b="0" i="0" u="none" strike="noStrike" cap="none">
                <a:solidFill>
                  <a:schemeClr val="lt1"/>
                </a:solidFill>
                <a:latin typeface="Arial"/>
                <a:ea typeface="Arial"/>
                <a:cs typeface="Arial"/>
                <a:sym typeface="Arial"/>
              </a:endParaRPr>
            </a:p>
          </p:txBody>
        </p:sp>
        <p:sp>
          <p:nvSpPr>
            <p:cNvPr id="165" name="Google Shape;165;p8"/>
            <p:cNvSpPr/>
            <p:nvPr/>
          </p:nvSpPr>
          <p:spPr>
            <a:xfrm>
              <a:off x="4938695" y="409764"/>
              <a:ext cx="2113280" cy="2113280"/>
            </a:xfrm>
            <a:prstGeom prst="roundRect">
              <a:avLst>
                <a:gd name="adj" fmla="val 16667"/>
              </a:avLst>
            </a:prstGeom>
            <a:solidFill>
              <a:srgbClr val="50C9B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8"/>
            <p:cNvSpPr txBox="1"/>
            <p:nvPr/>
          </p:nvSpPr>
          <p:spPr>
            <a:xfrm>
              <a:off x="5041857" y="512926"/>
              <a:ext cx="1906956" cy="19069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i="0" u="none" strike="noStrike" cap="none">
                  <a:solidFill>
                    <a:schemeClr val="lt1"/>
                  </a:solidFill>
                  <a:latin typeface="Calibri"/>
                  <a:ea typeface="Calibri"/>
                  <a:cs typeface="Calibri"/>
                  <a:sym typeface="Calibri"/>
                </a:rPr>
                <a:t>One off incidents, or more systematic patterns of behaviour</a:t>
              </a:r>
              <a:endParaRPr sz="1600" i="0" u="none" strike="noStrike" cap="none">
                <a:solidFill>
                  <a:schemeClr val="lt1"/>
                </a:solidFill>
                <a:latin typeface="Calibri"/>
                <a:ea typeface="Calibri"/>
                <a:cs typeface="Calibri"/>
                <a:sym typeface="Calibri"/>
              </a:endParaRPr>
            </a:p>
          </p:txBody>
        </p:sp>
        <p:sp>
          <p:nvSpPr>
            <p:cNvPr id="167" name="Google Shape;167;p8"/>
            <p:cNvSpPr/>
            <p:nvPr/>
          </p:nvSpPr>
          <p:spPr>
            <a:xfrm>
              <a:off x="780873" y="2566352"/>
              <a:ext cx="2113280" cy="2113280"/>
            </a:xfrm>
            <a:prstGeom prst="roundRect">
              <a:avLst>
                <a:gd name="adj" fmla="val 16667"/>
              </a:avLst>
            </a:prstGeom>
            <a:solidFill>
              <a:srgbClr val="48BD6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8"/>
            <p:cNvSpPr txBox="1"/>
            <p:nvPr/>
          </p:nvSpPr>
          <p:spPr>
            <a:xfrm>
              <a:off x="884035" y="2669514"/>
              <a:ext cx="1906956" cy="19069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Amongst colleagues, between superiors and subordinates, or by third p</a:t>
              </a:r>
              <a:r>
                <a:rPr lang="en-US" sz="1600" i="0" u="none" strike="noStrike" cap="none">
                  <a:solidFill>
                    <a:schemeClr val="lt1"/>
                  </a:solidFill>
                  <a:latin typeface="Calibri"/>
                  <a:ea typeface="Calibri"/>
                  <a:cs typeface="Calibri"/>
                  <a:sym typeface="Calibri"/>
                </a:rPr>
                <a:t>arties such as clients, c</a:t>
              </a:r>
              <a:r>
                <a:rPr lang="en-US" sz="1600" b="0" i="0" u="none" strike="noStrike" cap="none">
                  <a:solidFill>
                    <a:schemeClr val="lt1"/>
                  </a:solidFill>
                  <a:latin typeface="Arial"/>
                  <a:ea typeface="Arial"/>
                  <a:cs typeface="Arial"/>
                  <a:sym typeface="Arial"/>
                </a:rPr>
                <a:t>ustomers etc</a:t>
              </a:r>
              <a:endParaRPr sz="1600" b="0" i="0" u="none" strike="noStrike" cap="none">
                <a:solidFill>
                  <a:schemeClr val="lt1"/>
                </a:solidFill>
                <a:latin typeface="Arial"/>
                <a:ea typeface="Arial"/>
                <a:cs typeface="Arial"/>
                <a:sym typeface="Arial"/>
              </a:endParaRPr>
            </a:p>
          </p:txBody>
        </p:sp>
        <p:sp>
          <p:nvSpPr>
            <p:cNvPr id="169" name="Google Shape;169;p8"/>
            <p:cNvSpPr/>
            <p:nvPr/>
          </p:nvSpPr>
          <p:spPr>
            <a:xfrm>
              <a:off x="4952410" y="2566352"/>
              <a:ext cx="2113280" cy="2113280"/>
            </a:xfrm>
            <a:prstGeom prst="roundRect">
              <a:avLst>
                <a:gd name="adj" fmla="val 16667"/>
              </a:avLst>
            </a:prstGeom>
            <a:solidFill>
              <a:srgbClr val="6FAB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8"/>
            <p:cNvSpPr txBox="1"/>
            <p:nvPr/>
          </p:nvSpPr>
          <p:spPr>
            <a:xfrm>
              <a:off x="5055572" y="2669514"/>
              <a:ext cx="1906956" cy="19069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Range from minor cases of disrespect to more serious acts, including criminal offences, which require the intervention of public authorities</a:t>
              </a:r>
              <a:endParaRPr sz="1600" b="0" i="0" u="none" strike="noStrike" cap="non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1"/>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4000"/>
              <a:buFont typeface="Calibri"/>
              <a:buNone/>
            </a:pPr>
            <a:r>
              <a:rPr lang="en-US" sz="4000" b="1">
                <a:solidFill>
                  <a:srgbClr val="6789B9"/>
                </a:solidFill>
              </a:rPr>
              <a:t>TOPIC 1</a:t>
            </a:r>
            <a:endParaRPr sz="4000"/>
          </a:p>
        </p:txBody>
      </p:sp>
      <p:sp>
        <p:nvSpPr>
          <p:cNvPr id="176" name="Google Shape;176;p41"/>
          <p:cNvSpPr txBox="1">
            <a:spLocks noGrp="1"/>
          </p:cNvSpPr>
          <p:nvPr>
            <p:ph type="body" idx="1"/>
          </p:nvPr>
        </p:nvSpPr>
        <p:spPr>
          <a:xfrm>
            <a:off x="921965" y="1187326"/>
            <a:ext cx="10573349" cy="5169024"/>
          </a:xfrm>
          <a:prstGeom prst="rect">
            <a:avLst/>
          </a:prstGeom>
          <a:solidFill>
            <a:srgbClr val="FFC000"/>
          </a:solidFill>
          <a:ln>
            <a:noFill/>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40"/>
              <a:buNone/>
            </a:pPr>
            <a:r>
              <a:rPr lang="en-US" sz="2400" b="1">
                <a:solidFill>
                  <a:schemeClr val="accent1"/>
                </a:solidFill>
              </a:rPr>
              <a:t>‘violence and harassment in the world of work’ </a:t>
            </a:r>
            <a:endParaRPr sz="2400">
              <a:solidFill>
                <a:schemeClr val="accent1"/>
              </a:solidFill>
            </a:endParaRPr>
          </a:p>
          <a:p>
            <a:pPr marL="0" lvl="0" indent="0" algn="l" rtl="0">
              <a:lnSpc>
                <a:spcPct val="90000"/>
              </a:lnSpc>
              <a:spcBef>
                <a:spcPts val="1000"/>
              </a:spcBef>
              <a:spcAft>
                <a:spcPts val="0"/>
              </a:spcAft>
              <a:buClr>
                <a:schemeClr val="dk1"/>
              </a:buClr>
              <a:buSzPts val="2400"/>
              <a:buNone/>
            </a:pPr>
            <a:r>
              <a:rPr lang="en-US" sz="2400"/>
              <a:t>The ILO Violence &amp; Harassment Convention (ILO C190) defines it as:</a:t>
            </a:r>
            <a:endParaRPr sz="2400"/>
          </a:p>
          <a:p>
            <a:pPr marL="0" lvl="0" indent="0" algn="l" rtl="0">
              <a:lnSpc>
                <a:spcPct val="90000"/>
              </a:lnSpc>
              <a:spcBef>
                <a:spcPts val="1000"/>
              </a:spcBef>
              <a:spcAft>
                <a:spcPts val="0"/>
              </a:spcAft>
              <a:buClr>
                <a:schemeClr val="dk1"/>
              </a:buClr>
              <a:buSzPts val="2400"/>
              <a:buNone/>
            </a:pPr>
            <a:r>
              <a:rPr lang="en-US" sz="2400"/>
              <a:t> </a:t>
            </a:r>
            <a:r>
              <a:rPr lang="en-US" sz="2400">
                <a:solidFill>
                  <a:schemeClr val="accent1"/>
                </a:solidFill>
              </a:rPr>
              <a:t>‘a range of unacceptable behaviours and practices, or threats thereof, whether a single occurrence or repeated, that aim at, result in, or are likely to result in physical, psychological, sexual or economic harm, [including] gender-based violence and harassment</a:t>
            </a:r>
            <a:r>
              <a:rPr lang="en-US" sz="2400"/>
              <a:t>’. </a:t>
            </a:r>
            <a:endParaRPr sz="2400"/>
          </a:p>
          <a:p>
            <a:pPr marL="0" lvl="0" indent="0" algn="l" rtl="0">
              <a:lnSpc>
                <a:spcPct val="90000"/>
              </a:lnSpc>
              <a:spcBef>
                <a:spcPts val="1000"/>
              </a:spcBef>
              <a:spcAft>
                <a:spcPts val="0"/>
              </a:spcAft>
              <a:buClr>
                <a:schemeClr val="dk1"/>
              </a:buClr>
              <a:buSzPts val="2400"/>
              <a:buNone/>
            </a:pPr>
            <a:r>
              <a:rPr lang="en-US" sz="2400" b="1">
                <a:solidFill>
                  <a:schemeClr val="accent1"/>
                </a:solidFill>
              </a:rPr>
              <a:t>‘gender-based violence and harassment’ </a:t>
            </a:r>
            <a:endParaRPr sz="2400" b="1">
              <a:solidFill>
                <a:schemeClr val="accent1"/>
              </a:solidFill>
            </a:endParaRPr>
          </a:p>
          <a:p>
            <a:pPr marL="0" lvl="0" indent="0" algn="l" rtl="0">
              <a:lnSpc>
                <a:spcPct val="90000"/>
              </a:lnSpc>
              <a:spcBef>
                <a:spcPts val="1000"/>
              </a:spcBef>
              <a:spcAft>
                <a:spcPts val="0"/>
              </a:spcAft>
              <a:buClr>
                <a:schemeClr val="dk1"/>
              </a:buClr>
              <a:buSzPts val="2400"/>
              <a:buNone/>
            </a:pPr>
            <a:r>
              <a:rPr lang="en-US" sz="2400"/>
              <a:t>The convention defines it as:</a:t>
            </a:r>
            <a:endParaRPr sz="2400"/>
          </a:p>
          <a:p>
            <a:pPr marL="0" lvl="0" indent="0" algn="l" rtl="0">
              <a:lnSpc>
                <a:spcPct val="90000"/>
              </a:lnSpc>
              <a:spcBef>
                <a:spcPts val="1000"/>
              </a:spcBef>
              <a:spcAft>
                <a:spcPts val="0"/>
              </a:spcAft>
              <a:buClr>
                <a:schemeClr val="dk1"/>
              </a:buClr>
              <a:buSzPts val="2400"/>
              <a:buNone/>
            </a:pPr>
            <a:r>
              <a:rPr lang="en-US" sz="2400"/>
              <a:t> </a:t>
            </a:r>
            <a:r>
              <a:rPr lang="en-US" sz="2400">
                <a:solidFill>
                  <a:schemeClr val="accent1"/>
                </a:solidFill>
              </a:rPr>
              <a:t>‘violence and harassment directed at persons because of their sex or gender, or affecting persons of a particular sex or gender disproportionately, [including] sexual harassment’.</a:t>
            </a:r>
            <a:endParaRPr sz="2400">
              <a:solidFill>
                <a:schemeClr val="accent1"/>
              </a:solidFill>
            </a:endParaRPr>
          </a:p>
          <a:p>
            <a:pPr marL="0" lvl="0" indent="0" algn="l" rtl="0">
              <a:lnSpc>
                <a:spcPct val="90000"/>
              </a:lnSpc>
              <a:spcBef>
                <a:spcPts val="1000"/>
              </a:spcBef>
              <a:spcAft>
                <a:spcPts val="0"/>
              </a:spcAft>
              <a:buClr>
                <a:schemeClr val="dk1"/>
              </a:buClr>
              <a:buSzPts val="2400"/>
              <a:buNone/>
            </a:pPr>
            <a:r>
              <a:rPr lang="en-US" sz="2400" i="1"/>
              <a:t>International Labour Organization: </a:t>
            </a:r>
            <a:r>
              <a:rPr lang="en-US" sz="2400" i="1" u="sng">
                <a:solidFill>
                  <a:schemeClr val="hlink"/>
                </a:solidFill>
                <a:hlinkClick r:id="rId3"/>
              </a:rPr>
              <a:t>Violence and Harassment Convention, 2019</a:t>
            </a:r>
            <a:endParaRPr sz="2400" i="1"/>
          </a:p>
          <a:p>
            <a:pPr marL="228600" lvl="0" indent="-64135" algn="l" rtl="0">
              <a:lnSpc>
                <a:spcPct val="90000"/>
              </a:lnSpc>
              <a:spcBef>
                <a:spcPts val="1000"/>
              </a:spcBef>
              <a:spcAft>
                <a:spcPts val="0"/>
              </a:spcAft>
              <a:buClr>
                <a:schemeClr val="dk1"/>
              </a:buClr>
              <a:buSzPts val="2400"/>
              <a:buNone/>
            </a:pPr>
            <a:endParaRPr sz="2400" i="1">
              <a:latin typeface="Arial"/>
              <a:ea typeface="Arial"/>
              <a:cs typeface="Arial"/>
              <a:sym typeface="Arial"/>
            </a:endParaRPr>
          </a:p>
        </p:txBody>
      </p:sp>
      <p:sp>
        <p:nvSpPr>
          <p:cNvPr id="177" name="Google Shape;17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78" name="Google Shape;178;p41"/>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4000"/>
              <a:buFont typeface="Calibri"/>
              <a:buNone/>
            </a:pPr>
            <a:r>
              <a:rPr lang="en-US" sz="4000" b="1">
                <a:solidFill>
                  <a:srgbClr val="6789B9"/>
                </a:solidFill>
              </a:rPr>
              <a:t>TOPIC 1</a:t>
            </a:r>
            <a:endParaRPr sz="4000"/>
          </a:p>
        </p:txBody>
      </p:sp>
      <p:sp>
        <p:nvSpPr>
          <p:cNvPr id="184" name="Google Shape;184;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85" name="Google Shape;18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86" name="Google Shape;186;p9"/>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grpSp>
        <p:nvGrpSpPr>
          <p:cNvPr id="187" name="Google Shape;187;p9"/>
          <p:cNvGrpSpPr/>
          <p:nvPr/>
        </p:nvGrpSpPr>
        <p:grpSpPr>
          <a:xfrm>
            <a:off x="1731026" y="1195672"/>
            <a:ext cx="8948729" cy="5105528"/>
            <a:chOff x="-300974" y="476006"/>
            <a:chExt cx="8948729" cy="5105528"/>
          </a:xfrm>
        </p:grpSpPr>
        <p:sp>
          <p:nvSpPr>
            <p:cNvPr id="188" name="Google Shape;188;p9"/>
            <p:cNvSpPr/>
            <p:nvPr/>
          </p:nvSpPr>
          <p:spPr>
            <a:xfrm>
              <a:off x="2343125" y="926569"/>
              <a:ext cx="3841647" cy="3955543"/>
            </a:xfrm>
            <a:prstGeom prst="ellipse">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9"/>
            <p:cNvSpPr txBox="1"/>
            <p:nvPr/>
          </p:nvSpPr>
          <p:spPr>
            <a:xfrm>
              <a:off x="2905721" y="1505845"/>
              <a:ext cx="2716455" cy="2796991"/>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EU Gender Equality Policies</a:t>
              </a:r>
              <a:endParaRPr sz="1600" b="0" i="0" u="none" strike="noStrike" cap="none">
                <a:solidFill>
                  <a:schemeClr val="lt1"/>
                </a:solidFill>
                <a:latin typeface="Arial"/>
                <a:ea typeface="Arial"/>
                <a:cs typeface="Arial"/>
                <a:sym typeface="Arial"/>
              </a:endParaRPr>
            </a:p>
          </p:txBody>
        </p:sp>
        <p:sp>
          <p:nvSpPr>
            <p:cNvPr id="190" name="Google Shape;190;p9"/>
            <p:cNvSpPr/>
            <p:nvPr/>
          </p:nvSpPr>
          <p:spPr>
            <a:xfrm>
              <a:off x="3725636" y="476006"/>
              <a:ext cx="486054" cy="486046"/>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9"/>
            <p:cNvSpPr/>
            <p:nvPr/>
          </p:nvSpPr>
          <p:spPr>
            <a:xfrm>
              <a:off x="2574712" y="4720742"/>
              <a:ext cx="351942" cy="352281"/>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9"/>
            <p:cNvSpPr/>
            <p:nvPr/>
          </p:nvSpPr>
          <p:spPr>
            <a:xfrm>
              <a:off x="5883620" y="2448782"/>
              <a:ext cx="351942" cy="352281"/>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9"/>
            <p:cNvSpPr/>
            <p:nvPr/>
          </p:nvSpPr>
          <p:spPr>
            <a:xfrm>
              <a:off x="4199499" y="5095488"/>
              <a:ext cx="486054" cy="486046"/>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9"/>
            <p:cNvSpPr/>
            <p:nvPr/>
          </p:nvSpPr>
          <p:spPr>
            <a:xfrm>
              <a:off x="2674686" y="1166784"/>
              <a:ext cx="351942" cy="352281"/>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9"/>
            <p:cNvSpPr/>
            <p:nvPr/>
          </p:nvSpPr>
          <p:spPr>
            <a:xfrm>
              <a:off x="1565214" y="3181936"/>
              <a:ext cx="351942" cy="352281"/>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9"/>
            <p:cNvSpPr/>
            <p:nvPr/>
          </p:nvSpPr>
          <p:spPr>
            <a:xfrm>
              <a:off x="7201" y="1105957"/>
              <a:ext cx="2549218" cy="2554602"/>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9"/>
            <p:cNvSpPr txBox="1"/>
            <p:nvPr/>
          </p:nvSpPr>
          <p:spPr>
            <a:xfrm>
              <a:off x="380525" y="1480070"/>
              <a:ext cx="1802570" cy="180637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Digital Services Act  2020</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Addressing online violence targeting women</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ctr" rtl="0">
                <a:lnSpc>
                  <a:spcPct val="90000"/>
                </a:lnSpc>
                <a:spcBef>
                  <a:spcPts val="455"/>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98" name="Google Shape;198;p9"/>
            <p:cNvSpPr/>
            <p:nvPr/>
          </p:nvSpPr>
          <p:spPr>
            <a:xfrm>
              <a:off x="3233892" y="1182101"/>
              <a:ext cx="486054" cy="486046"/>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9"/>
            <p:cNvSpPr/>
            <p:nvPr/>
          </p:nvSpPr>
          <p:spPr>
            <a:xfrm>
              <a:off x="33086" y="3760903"/>
              <a:ext cx="878636" cy="878661"/>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9"/>
            <p:cNvSpPr/>
            <p:nvPr/>
          </p:nvSpPr>
          <p:spPr>
            <a:xfrm>
              <a:off x="5229514" y="509606"/>
              <a:ext cx="3418241" cy="3358250"/>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9"/>
            <p:cNvSpPr txBox="1"/>
            <p:nvPr/>
          </p:nvSpPr>
          <p:spPr>
            <a:xfrm>
              <a:off x="5730104" y="1001410"/>
              <a:ext cx="2417061" cy="237464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Gender Equality Strategy 2020–2025. </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Contains various referen</a:t>
              </a:r>
              <a:r>
                <a:rPr lang="en-US" sz="1600" i="0" u="none" strike="noStrike" cap="none">
                  <a:solidFill>
                    <a:schemeClr val="lt1"/>
                  </a:solidFill>
                  <a:latin typeface="Calibri"/>
                  <a:ea typeface="Calibri"/>
                  <a:cs typeface="Calibri"/>
                  <a:sym typeface="Calibri"/>
                </a:rPr>
                <a:t>c</a:t>
              </a:r>
              <a:r>
                <a:rPr lang="en-US" sz="1600" b="0" i="0" u="none" strike="noStrike" cap="none">
                  <a:solidFill>
                    <a:schemeClr val="lt1"/>
                  </a:solidFill>
                  <a:latin typeface="Arial"/>
                  <a:ea typeface="Arial"/>
                  <a:cs typeface="Arial"/>
                  <a:sym typeface="Arial"/>
                </a:rPr>
                <a:t>es to combating sexual harassment. </a:t>
              </a:r>
              <a:endParaRPr sz="1600" b="0" i="0" u="none" strike="noStrike" cap="none">
                <a:solidFill>
                  <a:schemeClr val="lt1"/>
                </a:solidFill>
                <a:latin typeface="Arial"/>
                <a:ea typeface="Arial"/>
                <a:cs typeface="Arial"/>
                <a:sym typeface="Arial"/>
              </a:endParaRPr>
            </a:p>
          </p:txBody>
        </p:sp>
        <p:sp>
          <p:nvSpPr>
            <p:cNvPr id="202" name="Google Shape;202;p9"/>
            <p:cNvSpPr/>
            <p:nvPr/>
          </p:nvSpPr>
          <p:spPr>
            <a:xfrm>
              <a:off x="5257764" y="1854499"/>
              <a:ext cx="486054" cy="486046"/>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9"/>
            <p:cNvSpPr/>
            <p:nvPr/>
          </p:nvSpPr>
          <p:spPr>
            <a:xfrm>
              <a:off x="-300974" y="4806515"/>
              <a:ext cx="351942" cy="352281"/>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9"/>
            <p:cNvSpPr/>
            <p:nvPr/>
          </p:nvSpPr>
          <p:spPr>
            <a:xfrm>
              <a:off x="3208696" y="4305152"/>
              <a:ext cx="351942" cy="352281"/>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3978</Words>
  <Application>Microsoft Office PowerPoint</Application>
  <PresentationFormat>Širokoúhlá obrazovka</PresentationFormat>
  <Paragraphs>345</Paragraphs>
  <Slides>32</Slides>
  <Notes>32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32</vt:i4>
      </vt:variant>
    </vt:vector>
  </HeadingPairs>
  <TitlesOfParts>
    <vt:vector size="37" baseType="lpstr">
      <vt:lpstr>Calibri</vt:lpstr>
      <vt:lpstr>Noto Sans</vt:lpstr>
      <vt:lpstr>Arial</vt:lpstr>
      <vt:lpstr>Open Sans</vt:lpstr>
      <vt:lpstr>Office</vt:lpstr>
      <vt:lpstr>EU &amp; national instruments to combat workplace violence / legal basis</vt:lpstr>
      <vt:lpstr>Topics</vt:lpstr>
      <vt:lpstr>Prezentace aplikace PowerPoint</vt:lpstr>
      <vt:lpstr>TOPIC 1  Workplace Violence &amp; the Legal European and National Basis </vt:lpstr>
      <vt:lpstr>Group Activity </vt:lpstr>
      <vt:lpstr>Prezentace aplikace PowerPoint</vt:lpstr>
      <vt:lpstr>TOPIC 1</vt:lpstr>
      <vt:lpstr>TOPIC 1</vt:lpstr>
      <vt:lpstr>TOPIC 1</vt:lpstr>
      <vt:lpstr>TOPIC 1</vt:lpstr>
      <vt:lpstr>Group Activity (10  min)</vt:lpstr>
      <vt:lpstr>  TOPIC 1 National framework on violence &amp; discrimination of the project countries</vt:lpstr>
      <vt:lpstr>Prezentace aplikace PowerPoint</vt:lpstr>
      <vt:lpstr>TOPIC 1</vt:lpstr>
      <vt:lpstr>TOPIC 1</vt:lpstr>
      <vt:lpstr>Prezentace aplikace PowerPoint</vt:lpstr>
      <vt:lpstr>Practical Activity </vt:lpstr>
      <vt:lpstr>TOPIC 2 Legal definition of occupational violence</vt:lpstr>
      <vt:lpstr>Prezentace aplikace PowerPoint</vt:lpstr>
      <vt:lpstr>Guidelines on prevention of third-party violence and harassment at work signed by central governments &amp; sectorial social partners</vt:lpstr>
      <vt:lpstr>Prezentace aplikace PowerPoint</vt:lpstr>
      <vt:lpstr>Prezentace aplikace PowerPoint</vt:lpstr>
      <vt:lpstr>A more detailed Policy could also include:</vt:lpstr>
      <vt:lpstr>Sectoral initiatives</vt:lpstr>
      <vt:lpstr>Corporate initiatives</vt:lpstr>
      <vt:lpstr>Practical Example </vt:lpstr>
      <vt:lpstr>Prezentace aplikace PowerPoint</vt:lpstr>
      <vt:lpstr>Practical Example </vt:lpstr>
      <vt:lpstr>Group Activity </vt:lpstr>
      <vt:lpstr>References</vt:lpstr>
      <vt:lpstr>Prezentace aplikace PowerPoint</vt:lpstr>
      <vt:lpstr>Project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&amp; national instruments to combat workplace violence / legal basis</dc:title>
  <dc:creator>Sonja  Karbon</dc:creator>
  <cp:lastModifiedBy>Novotná Eva</cp:lastModifiedBy>
  <cp:revision>1</cp:revision>
  <dcterms:created xsi:type="dcterms:W3CDTF">2022-07-23T17:25:29Z</dcterms:created>
  <dcterms:modified xsi:type="dcterms:W3CDTF">2023-11-06T20:15:44Z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