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1N7dwC1YhJatRJFjG/i7zdFmA6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votná Eva" userId="1e75acad-a78b-4e7f-b988-b14dc19fac65" providerId="ADAL" clId="{87DA67BC-1DB2-45B7-A5AE-1480974B8081}"/>
    <pc:docChg chg="modSld">
      <pc:chgData name="Novotná Eva" userId="1e75acad-a78b-4e7f-b988-b14dc19fac65" providerId="ADAL" clId="{87DA67BC-1DB2-45B7-A5AE-1480974B8081}" dt="2023-11-06T20:15:08.818" v="0" actId="20577"/>
      <pc:docMkLst>
        <pc:docMk/>
      </pc:docMkLst>
      <pc:sldChg chg="modSp mod">
        <pc:chgData name="Novotná Eva" userId="1e75acad-a78b-4e7f-b988-b14dc19fac65" providerId="ADAL" clId="{87DA67BC-1DB2-45B7-A5AE-1480974B8081}" dt="2023-11-06T20:15:08.818" v="0" actId="20577"/>
        <pc:sldMkLst>
          <pc:docMk/>
          <pc:sldMk cId="0" sldId="256"/>
        </pc:sldMkLst>
        <pc:spChg chg="mod">
          <ac:chgData name="Novotná Eva" userId="1e75acad-a78b-4e7f-b988-b14dc19fac65" providerId="ADAL" clId="{87DA67BC-1DB2-45B7-A5AE-1480974B8081}" dt="2023-11-06T20:15:08.818" v="0" actId="20577"/>
          <ac:spMkLst>
            <pc:docMk/>
            <pc:sldMk cId="0" sldId="256"/>
            <ac:spMk id="9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ocs.google.com/presentation/d/1J2yyQ5DxZ48u5cJ2PJZh-nI0q1FAiqxP/edit#slide=id.p8"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1" name="Google Shape;36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6" name="Google Shape;40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Play Weed Out Card Game (provide instructions) - </a:t>
            </a:r>
            <a:r>
              <a:rPr lang="en-GB" sz="1100" u="sng">
                <a:solidFill>
                  <a:schemeClr val="hlink"/>
                </a:solidFill>
                <a:latin typeface="Arial"/>
                <a:ea typeface="Arial"/>
                <a:cs typeface="Arial"/>
                <a:sym typeface="Arial"/>
                <a:hlinkClick r:id="rId3"/>
              </a:rPr>
              <a:t>Methodology Recognize and act How to play.pptx - Google Slides</a:t>
            </a:r>
            <a:endParaRPr/>
          </a:p>
        </p:txBody>
      </p:sp>
      <p:sp>
        <p:nvSpPr>
          <p:cNvPr id="420" name="Google Shape;42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0" name="Google Shape;43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8" name="Google Shape;43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1"/>
        <p:cNvGrpSpPr/>
        <p:nvPr/>
      </p:nvGrpSpPr>
      <p:grpSpPr>
        <a:xfrm>
          <a:off x="0" y="0"/>
          <a:ext cx="0" cy="0"/>
          <a:chOff x="0" y="0"/>
          <a:chExt cx="0" cy="0"/>
        </a:xfrm>
      </p:grpSpPr>
      <p:sp>
        <p:nvSpPr>
          <p:cNvPr id="22" name="Google Shape;22;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27"/>
        <p:cNvGrpSpPr/>
        <p:nvPr/>
      </p:nvGrpSpPr>
      <p:grpSpPr>
        <a:xfrm>
          <a:off x="0" y="0"/>
          <a:ext cx="0" cy="0"/>
          <a:chOff x="0" y="0"/>
          <a:chExt cx="0" cy="0"/>
        </a:xfrm>
      </p:grpSpPr>
      <p:sp>
        <p:nvSpPr>
          <p:cNvPr id="28" name="Google Shape;28;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0" name="Google Shape;30;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1" name="Google Shape;3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4"/>
        <p:cNvGrpSpPr/>
        <p:nvPr/>
      </p:nvGrpSpPr>
      <p:grpSpPr>
        <a:xfrm>
          <a:off x="0" y="0"/>
          <a:ext cx="0" cy="0"/>
          <a:chOff x="0" y="0"/>
          <a:chExt cx="0" cy="0"/>
        </a:xfrm>
      </p:grpSpPr>
      <p:sp>
        <p:nvSpPr>
          <p:cNvPr id="35" name="Google Shape;35;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40"/>
        <p:cNvGrpSpPr/>
        <p:nvPr/>
      </p:nvGrpSpPr>
      <p:grpSpPr>
        <a:xfrm>
          <a:off x="0" y="0"/>
          <a:ext cx="0" cy="0"/>
          <a:chOff x="0" y="0"/>
          <a:chExt cx="0" cy="0"/>
        </a:xfrm>
      </p:grpSpPr>
      <p:sp>
        <p:nvSpPr>
          <p:cNvPr id="41" name="Google Shape;41;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7"/>
        <p:cNvGrpSpPr/>
        <p:nvPr/>
      </p:nvGrpSpPr>
      <p:grpSpPr>
        <a:xfrm>
          <a:off x="0" y="0"/>
          <a:ext cx="0" cy="0"/>
          <a:chOff x="0" y="0"/>
          <a:chExt cx="0" cy="0"/>
        </a:xfrm>
      </p:grpSpPr>
      <p:sp>
        <p:nvSpPr>
          <p:cNvPr id="48" name="Google Shape;48;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6"/>
        <p:cNvGrpSpPr/>
        <p:nvPr/>
      </p:nvGrpSpPr>
      <p:grpSpPr>
        <a:xfrm>
          <a:off x="0" y="0"/>
          <a:ext cx="0" cy="0"/>
          <a:chOff x="0" y="0"/>
          <a:chExt cx="0" cy="0"/>
        </a:xfrm>
      </p:grpSpPr>
      <p:sp>
        <p:nvSpPr>
          <p:cNvPr id="57" name="Google Shape;57;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61"/>
        <p:cNvGrpSpPr/>
        <p:nvPr/>
      </p:nvGrpSpPr>
      <p:grpSpPr>
        <a:xfrm>
          <a:off x="0" y="0"/>
          <a:ext cx="0" cy="0"/>
          <a:chOff x="0" y="0"/>
          <a:chExt cx="0" cy="0"/>
        </a:xfrm>
      </p:grpSpPr>
      <p:sp>
        <p:nvSpPr>
          <p:cNvPr id="62" name="Google Shape;6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a:spLocks noGrp="1"/>
          </p:cNvSpPr>
          <p:nvPr>
            <p:ph type="pic" idx="2"/>
          </p:nvPr>
        </p:nvSpPr>
        <p:spPr>
          <a:xfrm>
            <a:off x="5183188" y="987425"/>
            <a:ext cx="6172200" cy="4873625"/>
          </a:xfrm>
          <a:prstGeom prst="rect">
            <a:avLst/>
          </a:prstGeom>
          <a:noFill/>
          <a:ln>
            <a:noFill/>
          </a:ln>
        </p:spPr>
      </p:sp>
      <p:sp>
        <p:nvSpPr>
          <p:cNvPr id="68" name="Google Shape;68;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righttobe.org/guides/bystander-intervention-training/" TargetMode="External"/><Relationship Id="rId7" Type="http://schemas.openxmlformats.org/officeDocument/2006/relationships/hyperlink" Target="https://core.ac.uk/download/pdf/234669966.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aifs.gov.au/sites/default/files/publication-documents/acssa-issues17_1.pdf" TargetMode="External"/><Relationship Id="rId5" Type="http://schemas.openxmlformats.org/officeDocument/2006/relationships/hyperlink" Target="https://www.aaets.org/traumatic-stress-library/workplace-violence" TargetMode="External"/><Relationship Id="rId4" Type="http://schemas.openxmlformats.org/officeDocument/2006/relationships/hyperlink" Target="https://drexel.edu/~/media/Files/oed/PDF/soc_bystander_intervention_guide_web_final.ashx;_z=z?la=en"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osha.europa.eu/en/seminars/seminar-on-%20violenceand-harassment-at-work/speech-%20venues/day-1/spspeech.2010-12-14.2867785670" TargetMode="External"/><Relationship Id="rId3" Type="http://schemas.openxmlformats.org/officeDocument/2006/relationships/hyperlink" Target="https://core.ac.uk/download/pdf/234669966.pdf" TargetMode="External"/><Relationship Id="rId7" Type="http://schemas.openxmlformats.org/officeDocument/2006/relationships/hyperlink" Target="https://www.researchgate.net/publication/313425432_The_Bystander_Approach_to_Sexual_Assault_Risk_Reduction_Effects_on_Risk_Recognition_Perceived_Self-Efficacy_and_Protective_Behavior"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ncbi.nlm.nih.gov/pmc/articles/PMC7215457/" TargetMode="External"/><Relationship Id="rId5" Type="http://schemas.openxmlformats.org/officeDocument/2006/relationships/hyperlink" Target="https://www.medicaldaily.com/physical-effects-workplace-aggression-toll-bullying-takes-your-mind-and-body-247018" TargetMode="External"/><Relationship Id="rId4" Type="http://schemas.openxmlformats.org/officeDocument/2006/relationships/hyperlink" Target="https://www.breakingthesilence.cam.ac.uk/prevention-support/be-active-bystander"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s://www.lpf.lt/" TargetMode="External"/><Relationship Id="rId3" Type="http://schemas.openxmlformats.org/officeDocument/2006/relationships/image" Target="../media/image14.png"/><Relationship Id="rId7" Type="http://schemas.openxmlformats.org/officeDocument/2006/relationships/hyperlink" Target="http://www.beneke-prinzhorn.de/" TargetMode="External"/><Relationship Id="rId12"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hyperlink" Target="https://dekaplus.eu/" TargetMode="External"/><Relationship Id="rId5" Type="http://schemas.openxmlformats.org/officeDocument/2006/relationships/image" Target="../media/image15.png"/><Relationship Id="rId15" Type="http://schemas.openxmlformats.org/officeDocument/2006/relationships/hyperlink" Target="https://www.uzvediba.lv/kontakti/" TargetMode="External"/><Relationship Id="rId10" Type="http://schemas.openxmlformats.org/officeDocument/2006/relationships/image" Target="../media/image18.png"/><Relationship Id="rId4" Type="http://schemas.openxmlformats.org/officeDocument/2006/relationships/hyperlink" Target="http://www.czu.cz/" TargetMode="External"/><Relationship Id="rId9" Type="http://schemas.openxmlformats.org/officeDocument/2006/relationships/hyperlink" Target="https://kek-dias.gr/" TargetMode="External"/><Relationship Id="rId1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38"/>
          <p:cNvSpPr/>
          <p:nvPr/>
        </p:nvSpPr>
        <p:spPr>
          <a:xfrm>
            <a:off x="0"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38"/>
          <p:cNvSpPr txBox="1">
            <a:spLocks noGrp="1"/>
          </p:cNvSpPr>
          <p:nvPr>
            <p:ph type="ctrTitle"/>
          </p:nvPr>
        </p:nvSpPr>
        <p:spPr>
          <a:xfrm>
            <a:off x="388111" y="4770613"/>
            <a:ext cx="11607945" cy="100065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2"/>
              </a:buClr>
              <a:buSzPts val="4000"/>
              <a:buNone/>
            </a:pPr>
            <a:r>
              <a:rPr lang="en-GB" sz="4000" b="1">
                <a:solidFill>
                  <a:schemeClr val="dk2"/>
                </a:solidFill>
                <a:latin typeface="Calibri"/>
                <a:ea typeface="Calibri"/>
                <a:cs typeface="Calibri"/>
                <a:sym typeface="Calibri"/>
              </a:rPr>
              <a:t>Effects of exposure to workplace violence</a:t>
            </a:r>
            <a:endParaRPr sz="4000" b="1">
              <a:solidFill>
                <a:schemeClr val="dk2"/>
              </a:solidFill>
              <a:latin typeface="Calibri"/>
              <a:ea typeface="Calibri"/>
              <a:cs typeface="Calibri"/>
              <a:sym typeface="Calibri"/>
            </a:endParaRPr>
          </a:p>
        </p:txBody>
      </p:sp>
      <p:pic>
        <p:nvPicPr>
          <p:cNvPr id="90" name="Google Shape;90;p38" descr="Ein Bild, das Text enthält.&#10;&#10;Automatisch generierte Beschreibung"/>
          <p:cNvPicPr preferRelativeResize="0"/>
          <p:nvPr/>
        </p:nvPicPr>
        <p:blipFill rotWithShape="1">
          <a:blip r:embed="rId3">
            <a:alphaModFix/>
          </a:blip>
          <a:srcRect t="2802" b="3425"/>
          <a:stretch/>
        </p:blipFill>
        <p:spPr>
          <a:xfrm>
            <a:off x="-1" y="10"/>
            <a:ext cx="12192001" cy="4201449"/>
          </a:xfrm>
          <a:prstGeom prst="rect">
            <a:avLst/>
          </a:prstGeom>
          <a:noFill/>
          <a:ln>
            <a:noFill/>
          </a:ln>
        </p:spPr>
      </p:pic>
      <p:grpSp>
        <p:nvGrpSpPr>
          <p:cNvPr id="91" name="Google Shape;91;p38"/>
          <p:cNvGrpSpPr/>
          <p:nvPr/>
        </p:nvGrpSpPr>
        <p:grpSpPr>
          <a:xfrm>
            <a:off x="-1" y="2941813"/>
            <a:ext cx="12188952" cy="1828800"/>
            <a:chOff x="-305" y="3144820"/>
            <a:chExt cx="9182100" cy="1551136"/>
          </a:xfrm>
        </p:grpSpPr>
        <p:sp>
          <p:nvSpPr>
            <p:cNvPr id="92" name="Google Shape;92;p38"/>
            <p:cNvSpPr/>
            <p:nvPr/>
          </p:nvSpPr>
          <p:spPr>
            <a:xfrm>
              <a:off x="-305" y="3676854"/>
              <a:ext cx="9182100" cy="1019102"/>
            </a:xfrm>
            <a:custGeom>
              <a:avLst/>
              <a:gdLst/>
              <a:ahLst/>
              <a:cxnLst/>
              <a:rect l="l" t="t" r="r" b="b"/>
              <a:pathLst>
                <a:path w="9182100" h="1019102" extrusionOk="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38"/>
            <p:cNvSpPr/>
            <p:nvPr/>
          </p:nvSpPr>
          <p:spPr>
            <a:xfrm>
              <a:off x="-305" y="3144820"/>
              <a:ext cx="9182100" cy="932744"/>
            </a:xfrm>
            <a:custGeom>
              <a:avLst/>
              <a:gdLst/>
              <a:ahLst/>
              <a:cxnLst/>
              <a:rect l="l" t="t" r="r" b="b"/>
              <a:pathLst>
                <a:path w="9182100" h="932744" extrusionOk="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41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38"/>
            <p:cNvSpPr/>
            <p:nvPr/>
          </p:nvSpPr>
          <p:spPr>
            <a:xfrm>
              <a:off x="-305" y="3580789"/>
              <a:ext cx="9182100" cy="544245"/>
            </a:xfrm>
            <a:custGeom>
              <a:avLst/>
              <a:gdLst/>
              <a:ahLst/>
              <a:cxnLst/>
              <a:rect l="l" t="t" r="r" b="b"/>
              <a:pathLst>
                <a:path w="9182100" h="544245" extrusionOk="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41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38"/>
            <p:cNvSpPr/>
            <p:nvPr/>
          </p:nvSpPr>
          <p:spPr>
            <a:xfrm>
              <a:off x="-305" y="3324550"/>
              <a:ext cx="9182100" cy="765639"/>
            </a:xfrm>
            <a:custGeom>
              <a:avLst/>
              <a:gdLst/>
              <a:ahLst/>
              <a:cxnLst/>
              <a:rect l="l" t="t" r="r" b="b"/>
              <a:pathLst>
                <a:path w="9182100" h="765639" extrusionOk="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41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96" name="Google Shape;96;p38"/>
          <p:cNvPicPr preferRelativeResize="0"/>
          <p:nvPr/>
        </p:nvPicPr>
        <p:blipFill>
          <a:blip r:embed="rId4">
            <a:alphaModFix/>
          </a:blip>
          <a:stretch>
            <a:fillRect/>
          </a:stretch>
        </p:blipFill>
        <p:spPr>
          <a:xfrm>
            <a:off x="445449" y="5484887"/>
            <a:ext cx="2439992" cy="512303"/>
          </a:xfrm>
          <a:prstGeom prst="rect">
            <a:avLst/>
          </a:prstGeom>
          <a:noFill/>
          <a:ln>
            <a:noFill/>
          </a:ln>
        </p:spPr>
      </p:pic>
      <p:sp>
        <p:nvSpPr>
          <p:cNvPr id="97" name="Google Shape;97;p38"/>
          <p:cNvSpPr txBox="1"/>
          <p:nvPr/>
        </p:nvSpPr>
        <p:spPr>
          <a:xfrm>
            <a:off x="426720" y="6056820"/>
            <a:ext cx="11338500" cy="977150"/>
          </a:xfrm>
          <a:prstGeom prst="rect">
            <a:avLst/>
          </a:prstGeom>
          <a:noFill/>
          <a:ln>
            <a:noFill/>
          </a:ln>
        </p:spPr>
        <p:txBody>
          <a:bodyPr spcFirstLastPara="1" wrap="square" lIns="91425" tIns="45700" rIns="91425" bIns="45700" anchor="t" anchorCtr="0">
            <a:spAutoFit/>
          </a:bodyPr>
          <a:lstStyle/>
          <a:p>
            <a:pPr marL="0" lvl="0" indent="0" algn="just" rtl="0">
              <a:spcBef>
                <a:spcPts val="1200"/>
              </a:spcBef>
              <a:spcAft>
                <a:spcPts val="0"/>
              </a:spcAft>
              <a:buClr>
                <a:schemeClr val="dk1"/>
              </a:buClr>
              <a:buSzPts val="1100"/>
              <a:buFont typeface="Arial"/>
              <a:buNone/>
            </a:pPr>
            <a:r>
              <a:rPr lang="en-GB" sz="1100" dirty="0">
                <a:solidFill>
                  <a:schemeClr val="dk1"/>
                </a:solidFill>
              </a:rPr>
              <a:t>The European Commission's support for the production of this publication does not constitute </a:t>
            </a:r>
            <a:br>
              <a:rPr lang="en-GB" sz="1100" dirty="0">
                <a:solidFill>
                  <a:schemeClr val="dk1"/>
                </a:solidFill>
              </a:rPr>
            </a:br>
            <a:r>
              <a:rPr lang="en-GB" sz="1100" dirty="0">
                <a:solidFill>
                  <a:schemeClr val="dk1"/>
                </a:solidFill>
              </a:rPr>
              <a:t>an endorsement of the contents, which reflect the views only of the authors, and the Commission cannot be</a:t>
            </a:r>
            <a:r>
              <a:rPr lang="cs-CZ" sz="1100">
                <a:solidFill>
                  <a:schemeClr val="dk1"/>
                </a:solidFill>
              </a:rPr>
              <a:t> </a:t>
            </a:r>
            <a:r>
              <a:rPr lang="en-GB" sz="1100">
                <a:solidFill>
                  <a:schemeClr val="dk1"/>
                </a:solidFill>
              </a:rPr>
              <a:t>held responsible for any use which may be made of the information contained therein.</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30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1"/>
          <p:cNvSpPr/>
          <p:nvPr/>
        </p:nvSpPr>
        <p:spPr>
          <a:xfrm flipH="1">
            <a:off x="5791200" y="0"/>
            <a:ext cx="6400800" cy="6858000"/>
          </a:xfrm>
          <a:custGeom>
            <a:avLst/>
            <a:gdLst/>
            <a:ahLst/>
            <a:cxnLst/>
            <a:rect l="l" t="t" r="r" b="b"/>
            <a:pathLst>
              <a:path w="4800600" h="5143500" extrusionOk="0">
                <a:moveTo>
                  <a:pt x="0" y="0"/>
                </a:moveTo>
                <a:lnTo>
                  <a:pt x="2399668" y="0"/>
                </a:lnTo>
                <a:lnTo>
                  <a:pt x="4800600" y="5143500"/>
                </a:lnTo>
                <a:lnTo>
                  <a:pt x="2399668" y="5143500"/>
                </a:lnTo>
                <a:lnTo>
                  <a:pt x="0" y="5143500"/>
                </a:lnTo>
                <a:close/>
              </a:path>
            </a:pathLst>
          </a:custGeom>
          <a:gradFill>
            <a:gsLst>
              <a:gs pos="0">
                <a:srgbClr val="7030A0">
                  <a:alpha val="75294"/>
                </a:srgbClr>
              </a:gs>
              <a:gs pos="100000">
                <a:srgbClr val="00B0F0"/>
              </a:gs>
            </a:gsLst>
            <a:lin ang="8100000" scaled="0"/>
          </a:gradFill>
          <a:ln>
            <a:noFill/>
          </a:ln>
        </p:spPr>
        <p:txBody>
          <a:bodyPr spcFirstLastPara="1" wrap="square" lIns="121900" tIns="60950" rIns="121900" bIns="60950" anchor="t"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Open Sans"/>
              <a:ea typeface="Open Sans"/>
              <a:cs typeface="Open Sans"/>
              <a:sym typeface="Open Sans"/>
            </a:endParaRPr>
          </a:p>
        </p:txBody>
      </p:sp>
      <p:sp>
        <p:nvSpPr>
          <p:cNvPr id="251" name="Google Shape;251;p11"/>
          <p:cNvSpPr txBox="1">
            <a:spLocks noGrp="1"/>
          </p:cNvSpPr>
          <p:nvPr>
            <p:ph type="title"/>
          </p:nvPr>
        </p:nvSpPr>
        <p:spPr>
          <a:xfrm>
            <a:off x="838200" y="41036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GB" sz="4000">
                <a:latin typeface="Calibri"/>
                <a:ea typeface="Calibri"/>
                <a:cs typeface="Calibri"/>
                <a:sym typeface="Calibri"/>
              </a:rPr>
              <a:t>2. Potential consequences for the company </a:t>
            </a:r>
            <a:br>
              <a:rPr lang="en-GB" sz="4000">
                <a:latin typeface="Calibri"/>
                <a:ea typeface="Calibri"/>
                <a:cs typeface="Calibri"/>
                <a:sym typeface="Calibri"/>
              </a:rPr>
            </a:br>
            <a:endParaRPr sz="4000">
              <a:latin typeface="Calibri"/>
              <a:ea typeface="Calibri"/>
              <a:cs typeface="Calibri"/>
              <a:sym typeface="Calibri"/>
            </a:endParaRPr>
          </a:p>
        </p:txBody>
      </p:sp>
      <p:sp>
        <p:nvSpPr>
          <p:cNvPr id="252" name="Google Shape;252;p11"/>
          <p:cNvSpPr txBox="1">
            <a:spLocks noGrp="1"/>
          </p:cNvSpPr>
          <p:nvPr>
            <p:ph type="body" idx="1"/>
          </p:nvPr>
        </p:nvSpPr>
        <p:spPr>
          <a:xfrm>
            <a:off x="838200" y="1253331"/>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400"/>
              <a:buNone/>
            </a:pPr>
            <a:r>
              <a:rPr lang="en-GB" sz="2400"/>
              <a:t>The effect that workplace violence can have on an organisation can be incredibly damaging to the company in a </a:t>
            </a:r>
            <a:r>
              <a:rPr lang="en-GB" sz="2400" b="1" u="sng"/>
              <a:t>direct</a:t>
            </a:r>
            <a:r>
              <a:rPr lang="en-GB" sz="2400"/>
              <a:t> and </a:t>
            </a:r>
            <a:r>
              <a:rPr lang="en-GB" sz="2400" b="1" u="sng"/>
              <a:t>indirect</a:t>
            </a:r>
            <a:r>
              <a:rPr lang="en-GB" sz="2400"/>
              <a:t> way. </a:t>
            </a:r>
            <a:endParaRPr sz="2400"/>
          </a:p>
          <a:p>
            <a:pPr marL="0" lvl="0" indent="0" algn="l" rtl="0">
              <a:lnSpc>
                <a:spcPct val="150000"/>
              </a:lnSpc>
              <a:spcBef>
                <a:spcPts val="0"/>
              </a:spcBef>
              <a:spcAft>
                <a:spcPts val="0"/>
              </a:spcAft>
              <a:buClr>
                <a:schemeClr val="dk1"/>
              </a:buClr>
              <a:buSzPts val="2400"/>
              <a:buNone/>
            </a:pPr>
            <a:r>
              <a:rPr lang="en-GB" sz="2400"/>
              <a:t>The </a:t>
            </a:r>
            <a:r>
              <a:rPr lang="en-GB" sz="2400" b="1"/>
              <a:t>direct</a:t>
            </a:r>
            <a:r>
              <a:rPr lang="en-GB" sz="2400"/>
              <a:t> effect on the organisation would be the financial payment to the affected person (victim) who might have been physically injured for compensation or any medical expenditure needed.     </a:t>
            </a:r>
            <a:endParaRPr sz="2400"/>
          </a:p>
          <a:p>
            <a:pPr marL="0" lvl="0" indent="0" algn="l" rtl="0">
              <a:lnSpc>
                <a:spcPct val="150000"/>
              </a:lnSpc>
              <a:spcBef>
                <a:spcPts val="0"/>
              </a:spcBef>
              <a:spcAft>
                <a:spcPts val="0"/>
              </a:spcAft>
              <a:buClr>
                <a:schemeClr val="dk1"/>
              </a:buClr>
              <a:buSzPts val="2400"/>
              <a:buNone/>
            </a:pPr>
            <a:r>
              <a:rPr lang="en-GB" sz="2400"/>
              <a:t>The </a:t>
            </a:r>
            <a:r>
              <a:rPr lang="en-GB" sz="2400" b="1"/>
              <a:t>indirect </a:t>
            </a:r>
            <a:r>
              <a:rPr lang="en-GB" sz="2400"/>
              <a:t>effect on the organisation would be the external factors that can have an influence on the organisation such as shareholders, reputation and image, investors and more. </a:t>
            </a:r>
            <a:endParaRPr sz="2400"/>
          </a:p>
        </p:txBody>
      </p:sp>
      <p:sp>
        <p:nvSpPr>
          <p:cNvPr id="253" name="Google Shape;2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2"/>
          <p:cNvSpPr txBox="1">
            <a:spLocks noGrp="1"/>
          </p:cNvSpPr>
          <p:nvPr>
            <p:ph type="title"/>
          </p:nvPr>
        </p:nvSpPr>
        <p:spPr>
          <a:xfrm>
            <a:off x="838200" y="32067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GB" sz="4000">
                <a:latin typeface="Calibri"/>
                <a:ea typeface="Calibri"/>
                <a:cs typeface="Calibri"/>
                <a:sym typeface="Calibri"/>
              </a:rPr>
              <a:t>Direct cost on organisation includes:</a:t>
            </a:r>
            <a:endParaRPr sz="4000">
              <a:latin typeface="Calibri"/>
              <a:ea typeface="Calibri"/>
              <a:cs typeface="Calibri"/>
              <a:sym typeface="Calibri"/>
            </a:endParaRPr>
          </a:p>
        </p:txBody>
      </p:sp>
      <p:grpSp>
        <p:nvGrpSpPr>
          <p:cNvPr id="260" name="Google Shape;260;p12"/>
          <p:cNvGrpSpPr/>
          <p:nvPr/>
        </p:nvGrpSpPr>
        <p:grpSpPr>
          <a:xfrm>
            <a:off x="838200" y="1847054"/>
            <a:ext cx="4373880" cy="4308480"/>
            <a:chOff x="0" y="21429"/>
            <a:chExt cx="4373880" cy="4308480"/>
          </a:xfrm>
        </p:grpSpPr>
        <p:sp>
          <p:nvSpPr>
            <p:cNvPr id="261" name="Google Shape;261;p12"/>
            <p:cNvSpPr/>
            <p:nvPr/>
          </p:nvSpPr>
          <p:spPr>
            <a:xfrm>
              <a:off x="0" y="21429"/>
              <a:ext cx="4373880" cy="63648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12"/>
            <p:cNvSpPr txBox="1"/>
            <p:nvPr/>
          </p:nvSpPr>
          <p:spPr>
            <a:xfrm>
              <a:off x="31070" y="52499"/>
              <a:ext cx="4311740" cy="57434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Low worker morale</a:t>
              </a:r>
              <a:endParaRPr sz="2400" b="0" i="0" u="none" strike="noStrike" cap="none">
                <a:solidFill>
                  <a:schemeClr val="lt1"/>
                </a:solidFill>
                <a:latin typeface="Calibri"/>
                <a:ea typeface="Calibri"/>
                <a:cs typeface="Calibri"/>
                <a:sym typeface="Calibri"/>
              </a:endParaRPr>
            </a:p>
          </p:txBody>
        </p:sp>
        <p:sp>
          <p:nvSpPr>
            <p:cNvPr id="263" name="Google Shape;263;p12"/>
            <p:cNvSpPr/>
            <p:nvPr/>
          </p:nvSpPr>
          <p:spPr>
            <a:xfrm>
              <a:off x="0" y="755828"/>
              <a:ext cx="4373880" cy="63648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12"/>
            <p:cNvSpPr txBox="1"/>
            <p:nvPr/>
          </p:nvSpPr>
          <p:spPr>
            <a:xfrm>
              <a:off x="31070" y="786898"/>
              <a:ext cx="4311740" cy="57434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Absenteeism</a:t>
              </a:r>
              <a:endParaRPr sz="2400" b="0" i="0" u="none" strike="noStrike" cap="none">
                <a:solidFill>
                  <a:schemeClr val="lt1"/>
                </a:solidFill>
                <a:latin typeface="Calibri"/>
                <a:ea typeface="Calibri"/>
                <a:cs typeface="Calibri"/>
                <a:sym typeface="Calibri"/>
              </a:endParaRPr>
            </a:p>
          </p:txBody>
        </p:sp>
        <p:sp>
          <p:nvSpPr>
            <p:cNvPr id="265" name="Google Shape;265;p12"/>
            <p:cNvSpPr/>
            <p:nvPr/>
          </p:nvSpPr>
          <p:spPr>
            <a:xfrm>
              <a:off x="0" y="1490228"/>
              <a:ext cx="4373880" cy="63648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12"/>
            <p:cNvSpPr txBox="1"/>
            <p:nvPr/>
          </p:nvSpPr>
          <p:spPr>
            <a:xfrm>
              <a:off x="31070" y="1521298"/>
              <a:ext cx="4311740" cy="57434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Sick leave, property damage</a:t>
              </a:r>
              <a:endParaRPr sz="2400" b="0" i="0" u="none" strike="noStrike" cap="none">
                <a:solidFill>
                  <a:schemeClr val="lt1"/>
                </a:solidFill>
                <a:latin typeface="Calibri"/>
                <a:ea typeface="Calibri"/>
                <a:cs typeface="Calibri"/>
                <a:sym typeface="Calibri"/>
              </a:endParaRPr>
            </a:p>
          </p:txBody>
        </p:sp>
        <p:sp>
          <p:nvSpPr>
            <p:cNvPr id="267" name="Google Shape;267;p12"/>
            <p:cNvSpPr/>
            <p:nvPr/>
          </p:nvSpPr>
          <p:spPr>
            <a:xfrm>
              <a:off x="0" y="2224629"/>
              <a:ext cx="4373880" cy="63648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12"/>
            <p:cNvSpPr txBox="1"/>
            <p:nvPr/>
          </p:nvSpPr>
          <p:spPr>
            <a:xfrm>
              <a:off x="31070" y="2255699"/>
              <a:ext cx="4311740" cy="57434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Early retirement</a:t>
              </a:r>
              <a:endParaRPr sz="2400" b="0" i="0" u="none" strike="noStrike" cap="none">
                <a:solidFill>
                  <a:schemeClr val="lt1"/>
                </a:solidFill>
                <a:latin typeface="Calibri"/>
                <a:ea typeface="Calibri"/>
                <a:cs typeface="Calibri"/>
                <a:sym typeface="Calibri"/>
              </a:endParaRPr>
            </a:p>
          </p:txBody>
        </p:sp>
        <p:sp>
          <p:nvSpPr>
            <p:cNvPr id="269" name="Google Shape;269;p12"/>
            <p:cNvSpPr/>
            <p:nvPr/>
          </p:nvSpPr>
          <p:spPr>
            <a:xfrm>
              <a:off x="0" y="2959028"/>
              <a:ext cx="4373880" cy="63648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12"/>
            <p:cNvSpPr txBox="1"/>
            <p:nvPr/>
          </p:nvSpPr>
          <p:spPr>
            <a:xfrm>
              <a:off x="31070" y="2990098"/>
              <a:ext cx="4311740" cy="57434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High turnover </a:t>
              </a:r>
              <a:endParaRPr sz="2400" b="0" i="0" u="none" strike="noStrike" cap="none">
                <a:solidFill>
                  <a:schemeClr val="lt1"/>
                </a:solidFill>
                <a:latin typeface="Calibri"/>
                <a:ea typeface="Calibri"/>
                <a:cs typeface="Calibri"/>
                <a:sym typeface="Calibri"/>
              </a:endParaRPr>
            </a:p>
          </p:txBody>
        </p:sp>
        <p:sp>
          <p:nvSpPr>
            <p:cNvPr id="271" name="Google Shape;271;p12"/>
            <p:cNvSpPr/>
            <p:nvPr/>
          </p:nvSpPr>
          <p:spPr>
            <a:xfrm>
              <a:off x="0" y="3693429"/>
              <a:ext cx="4373880" cy="63648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12"/>
            <p:cNvSpPr txBox="1"/>
            <p:nvPr/>
          </p:nvSpPr>
          <p:spPr>
            <a:xfrm>
              <a:off x="31070" y="3724499"/>
              <a:ext cx="4311740" cy="57434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Grievances and litigation </a:t>
              </a:r>
              <a:endParaRPr sz="2400" b="0" i="0" u="none" strike="noStrike" cap="none">
                <a:solidFill>
                  <a:schemeClr val="lt1"/>
                </a:solidFill>
                <a:latin typeface="Calibri"/>
                <a:ea typeface="Calibri"/>
                <a:cs typeface="Calibri"/>
                <a:sym typeface="Calibri"/>
              </a:endParaRPr>
            </a:p>
          </p:txBody>
        </p:sp>
      </p:grpSp>
      <p:sp>
        <p:nvSpPr>
          <p:cNvPr id="273" name="Google Shape;27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11</a:t>
            </a:fld>
            <a:endParaRPr/>
          </a:p>
        </p:txBody>
      </p:sp>
      <p:grpSp>
        <p:nvGrpSpPr>
          <p:cNvPr id="274" name="Google Shape;274;p12"/>
          <p:cNvGrpSpPr/>
          <p:nvPr/>
        </p:nvGrpSpPr>
        <p:grpSpPr>
          <a:xfrm>
            <a:off x="5832565" y="1847054"/>
            <a:ext cx="6067697" cy="4308480"/>
            <a:chOff x="0" y="21429"/>
            <a:chExt cx="6067697" cy="4308480"/>
          </a:xfrm>
        </p:grpSpPr>
        <p:sp>
          <p:nvSpPr>
            <p:cNvPr id="275" name="Google Shape;275;p12"/>
            <p:cNvSpPr/>
            <p:nvPr/>
          </p:nvSpPr>
          <p:spPr>
            <a:xfrm>
              <a:off x="0" y="21429"/>
              <a:ext cx="6067697" cy="63648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12"/>
            <p:cNvSpPr txBox="1"/>
            <p:nvPr/>
          </p:nvSpPr>
          <p:spPr>
            <a:xfrm>
              <a:off x="31070" y="52499"/>
              <a:ext cx="6005557" cy="57434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Increased accidents</a:t>
              </a:r>
              <a:endParaRPr sz="2400" b="0" i="0" u="none" strike="noStrike" cap="none">
                <a:solidFill>
                  <a:schemeClr val="lt1"/>
                </a:solidFill>
                <a:latin typeface="Calibri"/>
                <a:ea typeface="Calibri"/>
                <a:cs typeface="Calibri"/>
                <a:sym typeface="Calibri"/>
              </a:endParaRPr>
            </a:p>
          </p:txBody>
        </p:sp>
        <p:sp>
          <p:nvSpPr>
            <p:cNvPr id="277" name="Google Shape;277;p12"/>
            <p:cNvSpPr/>
            <p:nvPr/>
          </p:nvSpPr>
          <p:spPr>
            <a:xfrm>
              <a:off x="0" y="755828"/>
              <a:ext cx="6067697" cy="63648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12"/>
            <p:cNvSpPr txBox="1"/>
            <p:nvPr/>
          </p:nvSpPr>
          <p:spPr>
            <a:xfrm>
              <a:off x="31070" y="786898"/>
              <a:ext cx="6005557" cy="57434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Decreased performance  and productivity</a:t>
              </a:r>
              <a:endParaRPr sz="2400" b="0" i="0" u="none" strike="noStrike" cap="none">
                <a:solidFill>
                  <a:schemeClr val="lt1"/>
                </a:solidFill>
                <a:latin typeface="Calibri"/>
                <a:ea typeface="Calibri"/>
                <a:cs typeface="Calibri"/>
                <a:sym typeface="Calibri"/>
              </a:endParaRPr>
            </a:p>
          </p:txBody>
        </p:sp>
        <p:sp>
          <p:nvSpPr>
            <p:cNvPr id="279" name="Google Shape;279;p12"/>
            <p:cNvSpPr/>
            <p:nvPr/>
          </p:nvSpPr>
          <p:spPr>
            <a:xfrm>
              <a:off x="0" y="1490228"/>
              <a:ext cx="6067697" cy="63648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12"/>
            <p:cNvSpPr txBox="1"/>
            <p:nvPr/>
          </p:nvSpPr>
          <p:spPr>
            <a:xfrm>
              <a:off x="31070" y="1521298"/>
              <a:ext cx="6005557" cy="57434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Security costs</a:t>
              </a:r>
              <a:endParaRPr sz="2400" b="0" i="0" u="none" strike="noStrike" cap="none">
                <a:solidFill>
                  <a:schemeClr val="lt1"/>
                </a:solidFill>
                <a:latin typeface="Calibri"/>
                <a:ea typeface="Calibri"/>
                <a:cs typeface="Calibri"/>
                <a:sym typeface="Calibri"/>
              </a:endParaRPr>
            </a:p>
          </p:txBody>
        </p:sp>
        <p:sp>
          <p:nvSpPr>
            <p:cNvPr id="281" name="Google Shape;281;p12"/>
            <p:cNvSpPr/>
            <p:nvPr/>
          </p:nvSpPr>
          <p:spPr>
            <a:xfrm>
              <a:off x="0" y="2224629"/>
              <a:ext cx="6067697" cy="63648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12"/>
            <p:cNvSpPr txBox="1"/>
            <p:nvPr/>
          </p:nvSpPr>
          <p:spPr>
            <a:xfrm>
              <a:off x="31070" y="2255699"/>
              <a:ext cx="6005557" cy="57434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Worker's compensation</a:t>
              </a:r>
              <a:endParaRPr sz="2400" b="0" i="0" u="none" strike="noStrike" cap="none">
                <a:solidFill>
                  <a:schemeClr val="lt1"/>
                </a:solidFill>
                <a:latin typeface="Calibri"/>
                <a:ea typeface="Calibri"/>
                <a:cs typeface="Calibri"/>
                <a:sym typeface="Calibri"/>
              </a:endParaRPr>
            </a:p>
          </p:txBody>
        </p:sp>
        <p:sp>
          <p:nvSpPr>
            <p:cNvPr id="283" name="Google Shape;283;p12"/>
            <p:cNvSpPr/>
            <p:nvPr/>
          </p:nvSpPr>
          <p:spPr>
            <a:xfrm>
              <a:off x="0" y="2959028"/>
              <a:ext cx="6067697" cy="63648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12"/>
            <p:cNvSpPr txBox="1"/>
            <p:nvPr/>
          </p:nvSpPr>
          <p:spPr>
            <a:xfrm>
              <a:off x="31070" y="2990098"/>
              <a:ext cx="6005557" cy="57434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Reduced trust of management</a:t>
              </a:r>
              <a:endParaRPr sz="2400" b="0" i="0" u="none" strike="noStrike" cap="none">
                <a:solidFill>
                  <a:schemeClr val="lt1"/>
                </a:solidFill>
                <a:latin typeface="Calibri"/>
                <a:ea typeface="Calibri"/>
                <a:cs typeface="Calibri"/>
                <a:sym typeface="Calibri"/>
              </a:endParaRPr>
            </a:p>
          </p:txBody>
        </p:sp>
        <p:sp>
          <p:nvSpPr>
            <p:cNvPr id="285" name="Google Shape;285;p12"/>
            <p:cNvSpPr/>
            <p:nvPr/>
          </p:nvSpPr>
          <p:spPr>
            <a:xfrm>
              <a:off x="0" y="3693429"/>
              <a:ext cx="6067697" cy="63648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12"/>
            <p:cNvSpPr txBox="1"/>
            <p:nvPr/>
          </p:nvSpPr>
          <p:spPr>
            <a:xfrm>
              <a:off x="31070" y="3724499"/>
              <a:ext cx="6005557" cy="57434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Loss of public prestige</a:t>
              </a:r>
              <a:endParaRPr sz="24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12</a:t>
            </a:fld>
            <a:endParaRPr/>
          </a:p>
        </p:txBody>
      </p:sp>
      <p:grpSp>
        <p:nvGrpSpPr>
          <p:cNvPr id="292" name="Google Shape;292;p13"/>
          <p:cNvGrpSpPr/>
          <p:nvPr/>
        </p:nvGrpSpPr>
        <p:grpSpPr>
          <a:xfrm>
            <a:off x="890451" y="1879279"/>
            <a:ext cx="4373880" cy="4348533"/>
            <a:chOff x="0" y="1402"/>
            <a:chExt cx="4373880" cy="4348533"/>
          </a:xfrm>
        </p:grpSpPr>
        <p:sp>
          <p:nvSpPr>
            <p:cNvPr id="293" name="Google Shape;293;p13"/>
            <p:cNvSpPr/>
            <p:nvPr/>
          </p:nvSpPr>
          <p:spPr>
            <a:xfrm>
              <a:off x="0" y="1402"/>
              <a:ext cx="4373880" cy="715802"/>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13"/>
            <p:cNvSpPr txBox="1"/>
            <p:nvPr/>
          </p:nvSpPr>
          <p:spPr>
            <a:xfrm>
              <a:off x="34943" y="36345"/>
              <a:ext cx="4303994" cy="645916"/>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Negative reaction and attention by external parties</a:t>
              </a:r>
              <a:endParaRPr sz="2400" b="0" i="0" u="none" strike="noStrike" cap="none">
                <a:solidFill>
                  <a:schemeClr val="lt1"/>
                </a:solidFill>
                <a:latin typeface="Calibri"/>
                <a:ea typeface="Calibri"/>
                <a:cs typeface="Calibri"/>
                <a:sym typeface="Calibri"/>
              </a:endParaRPr>
            </a:p>
          </p:txBody>
        </p:sp>
        <p:sp>
          <p:nvSpPr>
            <p:cNvPr id="295" name="Google Shape;295;p13"/>
            <p:cNvSpPr/>
            <p:nvPr/>
          </p:nvSpPr>
          <p:spPr>
            <a:xfrm>
              <a:off x="0" y="727948"/>
              <a:ext cx="4373880" cy="715802"/>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13"/>
            <p:cNvSpPr txBox="1"/>
            <p:nvPr/>
          </p:nvSpPr>
          <p:spPr>
            <a:xfrm>
              <a:off x="34943" y="762891"/>
              <a:ext cx="4303994" cy="645916"/>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Loss of public trust and others </a:t>
              </a:r>
              <a:endParaRPr sz="2400" b="0" i="0" u="none" strike="noStrike" cap="none">
                <a:solidFill>
                  <a:schemeClr val="lt1"/>
                </a:solidFill>
                <a:latin typeface="Calibri"/>
                <a:ea typeface="Calibri"/>
                <a:cs typeface="Calibri"/>
                <a:sym typeface="Calibri"/>
              </a:endParaRPr>
            </a:p>
          </p:txBody>
        </p:sp>
        <p:sp>
          <p:nvSpPr>
            <p:cNvPr id="297" name="Google Shape;297;p13"/>
            <p:cNvSpPr/>
            <p:nvPr/>
          </p:nvSpPr>
          <p:spPr>
            <a:xfrm>
              <a:off x="0" y="1454494"/>
              <a:ext cx="4373880" cy="715802"/>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13"/>
            <p:cNvSpPr txBox="1"/>
            <p:nvPr/>
          </p:nvSpPr>
          <p:spPr>
            <a:xfrm>
              <a:off x="34943" y="1489437"/>
              <a:ext cx="4303994" cy="645916"/>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Negative reputation </a:t>
              </a:r>
              <a:endParaRPr sz="2400" b="0" i="0" u="none" strike="noStrike" cap="none">
                <a:solidFill>
                  <a:schemeClr val="lt1"/>
                </a:solidFill>
                <a:latin typeface="Calibri"/>
                <a:ea typeface="Calibri"/>
                <a:cs typeface="Calibri"/>
                <a:sym typeface="Calibri"/>
              </a:endParaRPr>
            </a:p>
          </p:txBody>
        </p:sp>
        <p:sp>
          <p:nvSpPr>
            <p:cNvPr id="299" name="Google Shape;299;p13"/>
            <p:cNvSpPr/>
            <p:nvPr/>
          </p:nvSpPr>
          <p:spPr>
            <a:xfrm>
              <a:off x="0" y="2181040"/>
              <a:ext cx="4373880" cy="715802"/>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13"/>
            <p:cNvSpPr txBox="1"/>
            <p:nvPr/>
          </p:nvSpPr>
          <p:spPr>
            <a:xfrm>
              <a:off x="34943" y="2215983"/>
              <a:ext cx="4303994" cy="645916"/>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Negative image </a:t>
              </a:r>
              <a:endParaRPr sz="2400" b="0" i="0" u="none" strike="noStrike" cap="none">
                <a:solidFill>
                  <a:schemeClr val="lt1"/>
                </a:solidFill>
                <a:latin typeface="Calibri"/>
                <a:ea typeface="Calibri"/>
                <a:cs typeface="Calibri"/>
                <a:sym typeface="Calibri"/>
              </a:endParaRPr>
            </a:p>
          </p:txBody>
        </p:sp>
        <p:sp>
          <p:nvSpPr>
            <p:cNvPr id="301" name="Google Shape;301;p13"/>
            <p:cNvSpPr/>
            <p:nvPr/>
          </p:nvSpPr>
          <p:spPr>
            <a:xfrm>
              <a:off x="0" y="2907586"/>
              <a:ext cx="4373880" cy="715802"/>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13"/>
            <p:cNvSpPr txBox="1"/>
            <p:nvPr/>
          </p:nvSpPr>
          <p:spPr>
            <a:xfrm>
              <a:off x="34943" y="2942529"/>
              <a:ext cx="4303994" cy="645916"/>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Loss of business relationships</a:t>
              </a:r>
              <a:endParaRPr sz="2400" b="0" i="0" u="none" strike="noStrike" cap="none">
                <a:solidFill>
                  <a:schemeClr val="lt1"/>
                </a:solidFill>
                <a:latin typeface="Calibri"/>
                <a:ea typeface="Calibri"/>
                <a:cs typeface="Calibri"/>
                <a:sym typeface="Calibri"/>
              </a:endParaRPr>
            </a:p>
          </p:txBody>
        </p:sp>
        <p:sp>
          <p:nvSpPr>
            <p:cNvPr id="303" name="Google Shape;303;p13"/>
            <p:cNvSpPr/>
            <p:nvPr/>
          </p:nvSpPr>
          <p:spPr>
            <a:xfrm>
              <a:off x="0" y="3634133"/>
              <a:ext cx="4373880" cy="715802"/>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13"/>
            <p:cNvSpPr txBox="1"/>
            <p:nvPr/>
          </p:nvSpPr>
          <p:spPr>
            <a:xfrm>
              <a:off x="34943" y="3669076"/>
              <a:ext cx="4303994" cy="645916"/>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Decrease of profit </a:t>
              </a:r>
              <a:endParaRPr sz="2400" b="0" i="0" u="none" strike="noStrike" cap="none">
                <a:solidFill>
                  <a:schemeClr val="lt1"/>
                </a:solidFill>
                <a:latin typeface="Calibri"/>
                <a:ea typeface="Calibri"/>
                <a:cs typeface="Calibri"/>
                <a:sym typeface="Calibri"/>
              </a:endParaRPr>
            </a:p>
          </p:txBody>
        </p:sp>
      </p:grpSp>
      <p:grpSp>
        <p:nvGrpSpPr>
          <p:cNvPr id="305" name="Google Shape;305;p13"/>
          <p:cNvGrpSpPr/>
          <p:nvPr/>
        </p:nvGrpSpPr>
        <p:grpSpPr>
          <a:xfrm>
            <a:off x="6423660" y="1877877"/>
            <a:ext cx="4373880" cy="713003"/>
            <a:chOff x="0" y="3637639"/>
            <a:chExt cx="4373880" cy="713003"/>
          </a:xfrm>
        </p:grpSpPr>
        <p:sp>
          <p:nvSpPr>
            <p:cNvPr id="306" name="Google Shape;306;p13"/>
            <p:cNvSpPr/>
            <p:nvPr/>
          </p:nvSpPr>
          <p:spPr>
            <a:xfrm>
              <a:off x="0" y="3637639"/>
              <a:ext cx="4373880" cy="713003"/>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13"/>
            <p:cNvSpPr txBox="1"/>
            <p:nvPr/>
          </p:nvSpPr>
          <p:spPr>
            <a:xfrm>
              <a:off x="34806" y="3672445"/>
              <a:ext cx="4304268" cy="643391"/>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Legal actions against the company </a:t>
              </a:r>
              <a:endParaRPr sz="2400" b="0" i="0" u="none" strike="noStrike" cap="none">
                <a:solidFill>
                  <a:schemeClr val="lt1"/>
                </a:solidFill>
                <a:latin typeface="Calibri"/>
                <a:ea typeface="Calibri"/>
                <a:cs typeface="Calibri"/>
                <a:sym typeface="Calibri"/>
              </a:endParaRPr>
            </a:p>
          </p:txBody>
        </p:sp>
      </p:grpSp>
      <p:grpSp>
        <p:nvGrpSpPr>
          <p:cNvPr id="308" name="Google Shape;308;p13"/>
          <p:cNvGrpSpPr/>
          <p:nvPr/>
        </p:nvGrpSpPr>
        <p:grpSpPr>
          <a:xfrm>
            <a:off x="6423660" y="2625686"/>
            <a:ext cx="4373880" cy="713003"/>
            <a:chOff x="0" y="3637639"/>
            <a:chExt cx="4373880" cy="713003"/>
          </a:xfrm>
        </p:grpSpPr>
        <p:sp>
          <p:nvSpPr>
            <p:cNvPr id="309" name="Google Shape;309;p13"/>
            <p:cNvSpPr/>
            <p:nvPr/>
          </p:nvSpPr>
          <p:spPr>
            <a:xfrm>
              <a:off x="0" y="3637639"/>
              <a:ext cx="4373880" cy="713003"/>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13"/>
            <p:cNvSpPr txBox="1"/>
            <p:nvPr/>
          </p:nvSpPr>
          <p:spPr>
            <a:xfrm>
              <a:off x="34806" y="3672445"/>
              <a:ext cx="4304268" cy="643391"/>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Lack of personnel / Low interest in company </a:t>
              </a:r>
              <a:endParaRPr sz="2400" b="0" i="0" u="none" strike="noStrike" cap="none">
                <a:solidFill>
                  <a:schemeClr val="lt1"/>
                </a:solidFill>
                <a:latin typeface="Calibri"/>
                <a:ea typeface="Calibri"/>
                <a:cs typeface="Calibri"/>
                <a:sym typeface="Calibri"/>
              </a:endParaRPr>
            </a:p>
          </p:txBody>
        </p:sp>
      </p:grpSp>
      <p:sp>
        <p:nvSpPr>
          <p:cNvPr id="311" name="Google Shape;311;p13"/>
          <p:cNvSpPr txBox="1">
            <a:spLocks noGrp="1"/>
          </p:cNvSpPr>
          <p:nvPr>
            <p:ph type="title"/>
          </p:nvPr>
        </p:nvSpPr>
        <p:spPr>
          <a:xfrm>
            <a:off x="838200" y="27119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GB" sz="4000">
                <a:latin typeface="Calibri"/>
                <a:ea typeface="Calibri"/>
                <a:cs typeface="Calibri"/>
                <a:sym typeface="Calibri"/>
              </a:rPr>
              <a:t>Indirect Cost of Organisation includes:  </a:t>
            </a:r>
            <a:endParaRPr sz="40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14"/>
          <p:cNvPicPr preferRelativeResize="0"/>
          <p:nvPr/>
        </p:nvPicPr>
        <p:blipFill rotWithShape="1">
          <a:blip r:embed="rId3">
            <a:alphaModFix/>
          </a:blip>
          <a:srcRect/>
          <a:stretch/>
        </p:blipFill>
        <p:spPr>
          <a:xfrm>
            <a:off x="0" y="447"/>
            <a:ext cx="12192000" cy="6858000"/>
          </a:xfrm>
          <a:prstGeom prst="rect">
            <a:avLst/>
          </a:prstGeom>
          <a:noFill/>
          <a:ln>
            <a:noFill/>
          </a:ln>
        </p:spPr>
      </p:pic>
      <p:sp>
        <p:nvSpPr>
          <p:cNvPr id="317" name="Google Shape;317;p14"/>
          <p:cNvSpPr/>
          <p:nvPr/>
        </p:nvSpPr>
        <p:spPr>
          <a:xfrm>
            <a:off x="0" y="447"/>
            <a:ext cx="12192000" cy="6857107"/>
          </a:xfrm>
          <a:custGeom>
            <a:avLst/>
            <a:gdLst/>
            <a:ahLst/>
            <a:cxnLst/>
            <a:rect l="l" t="t" r="r" b="b"/>
            <a:pathLst>
              <a:path w="24387176" h="13716000" extrusionOk="0">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5294"/>
                </a:srgbClr>
              </a:gs>
              <a:gs pos="100000">
                <a:srgbClr val="00B0F0">
                  <a:alpha val="89411"/>
                </a:srgbClr>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Calibri"/>
              <a:buNone/>
            </a:pPr>
            <a:r>
              <a:rPr lang="en-GB" sz="900" b="0" i="0" u="none" strike="noStrike" cap="none">
                <a:solidFill>
                  <a:srgbClr val="FFFFFF"/>
                </a:solidFill>
                <a:latin typeface="Calibri"/>
                <a:ea typeface="Calibri"/>
                <a:cs typeface="Calibri"/>
                <a:sym typeface="Calibri"/>
              </a:rPr>
              <a:t>An </a:t>
            </a:r>
            <a:endParaRPr sz="1400" b="0" i="0" u="none" strike="noStrike" cap="none">
              <a:solidFill>
                <a:srgbClr val="000000"/>
              </a:solidFill>
              <a:latin typeface="Arial"/>
              <a:ea typeface="Arial"/>
              <a:cs typeface="Arial"/>
              <a:sym typeface="Arial"/>
            </a:endParaRPr>
          </a:p>
        </p:txBody>
      </p:sp>
      <p:sp>
        <p:nvSpPr>
          <p:cNvPr id="318" name="Google Shape;31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13</a:t>
            </a:fld>
            <a:endParaRPr/>
          </a:p>
        </p:txBody>
      </p:sp>
      <p:sp>
        <p:nvSpPr>
          <p:cNvPr id="319" name="Google Shape;319;p14"/>
          <p:cNvSpPr txBox="1"/>
          <p:nvPr/>
        </p:nvSpPr>
        <p:spPr>
          <a:xfrm>
            <a:off x="1049311" y="1027906"/>
            <a:ext cx="33428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320" name="Google Shape;320;p14"/>
          <p:cNvSpPr txBox="1">
            <a:spLocks noGrp="1"/>
          </p:cNvSpPr>
          <p:nvPr>
            <p:ph type="title"/>
          </p:nvPr>
        </p:nvSpPr>
        <p:spPr>
          <a:xfrm>
            <a:off x="298553" y="19923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sz="4000" b="1" u="sng">
                <a:solidFill>
                  <a:schemeClr val="lt1"/>
                </a:solidFill>
              </a:rPr>
              <a:t>Group Activity (30 min.)</a:t>
            </a:r>
            <a:endParaRPr sz="4000" b="1" u="sng">
              <a:solidFill>
                <a:schemeClr val="lt1"/>
              </a:solidFill>
            </a:endParaRPr>
          </a:p>
        </p:txBody>
      </p:sp>
      <p:sp>
        <p:nvSpPr>
          <p:cNvPr id="321" name="Google Shape;321;p14"/>
          <p:cNvSpPr txBox="1">
            <a:spLocks noGrp="1"/>
          </p:cNvSpPr>
          <p:nvPr>
            <p:ph type="body" idx="1"/>
          </p:nvPr>
        </p:nvSpPr>
        <p:spPr>
          <a:xfrm>
            <a:off x="179256" y="1027906"/>
            <a:ext cx="5427065" cy="44862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b="1" u="sng"/>
          </a:p>
          <a:p>
            <a:pPr marL="228600" lvl="0" indent="-228600" algn="l" rtl="0">
              <a:lnSpc>
                <a:spcPct val="90000"/>
              </a:lnSpc>
              <a:spcBef>
                <a:spcPts val="1000"/>
              </a:spcBef>
              <a:spcAft>
                <a:spcPts val="0"/>
              </a:spcAft>
              <a:buClr>
                <a:schemeClr val="lt1"/>
              </a:buClr>
              <a:buSzPts val="2400"/>
              <a:buFont typeface="Calibri"/>
              <a:buChar char="-"/>
            </a:pPr>
            <a:r>
              <a:rPr lang="en-GB" sz="2400">
                <a:solidFill>
                  <a:schemeClr val="lt1"/>
                </a:solidFill>
              </a:rPr>
              <a:t>In groups of 4  think of a case where an organisation faced any direct or indirect costs due to an incident that occurred. Make a list of those costs by category and explain how the organisation was affected.</a:t>
            </a:r>
            <a:endParaRPr/>
          </a:p>
          <a:p>
            <a:pPr marL="228600" lvl="0" indent="-228600" algn="l" rtl="0">
              <a:lnSpc>
                <a:spcPct val="90000"/>
              </a:lnSpc>
              <a:spcBef>
                <a:spcPts val="1000"/>
              </a:spcBef>
              <a:spcAft>
                <a:spcPts val="0"/>
              </a:spcAft>
              <a:buClr>
                <a:schemeClr val="lt1"/>
              </a:buClr>
              <a:buSzPts val="2400"/>
              <a:buFont typeface="Calibri"/>
              <a:buChar char="-"/>
            </a:pPr>
            <a:r>
              <a:rPr lang="en-GB" sz="2400">
                <a:solidFill>
                  <a:schemeClr val="lt1"/>
                </a:solidFill>
              </a:rPr>
              <a:t>In your group discuss how you would face such an incident if you were in charge.    </a:t>
            </a:r>
            <a:endParaRPr sz="24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15"/>
          <p:cNvPicPr preferRelativeResize="0"/>
          <p:nvPr/>
        </p:nvPicPr>
        <p:blipFill rotWithShape="1">
          <a:blip r:embed="rId3">
            <a:alphaModFix/>
          </a:blip>
          <a:srcRect/>
          <a:stretch/>
        </p:blipFill>
        <p:spPr>
          <a:xfrm>
            <a:off x="5791200" y="-297"/>
            <a:ext cx="6401355" cy="6858594"/>
          </a:xfrm>
          <a:prstGeom prst="rect">
            <a:avLst/>
          </a:prstGeom>
          <a:noFill/>
          <a:ln>
            <a:noFill/>
          </a:ln>
        </p:spPr>
      </p:pic>
      <p:sp>
        <p:nvSpPr>
          <p:cNvPr id="327" name="Google Shape;327;p15"/>
          <p:cNvSpPr/>
          <p:nvPr/>
        </p:nvSpPr>
        <p:spPr>
          <a:xfrm flipH="1">
            <a:off x="5791200" y="0"/>
            <a:ext cx="6400800" cy="6858000"/>
          </a:xfrm>
          <a:custGeom>
            <a:avLst/>
            <a:gdLst/>
            <a:ahLst/>
            <a:cxnLst/>
            <a:rect l="l" t="t" r="r" b="b"/>
            <a:pathLst>
              <a:path w="4800600" h="5143500" extrusionOk="0">
                <a:moveTo>
                  <a:pt x="0" y="0"/>
                </a:moveTo>
                <a:lnTo>
                  <a:pt x="2399668" y="0"/>
                </a:lnTo>
                <a:lnTo>
                  <a:pt x="4800600" y="5143500"/>
                </a:lnTo>
                <a:lnTo>
                  <a:pt x="2399668" y="5143500"/>
                </a:lnTo>
                <a:lnTo>
                  <a:pt x="0" y="5143500"/>
                </a:lnTo>
                <a:close/>
              </a:path>
            </a:pathLst>
          </a:custGeom>
          <a:gradFill>
            <a:gsLst>
              <a:gs pos="0">
                <a:srgbClr val="7030A0">
                  <a:alpha val="75294"/>
                </a:srgbClr>
              </a:gs>
              <a:gs pos="100000">
                <a:srgbClr val="00B0F0"/>
              </a:gs>
            </a:gsLst>
            <a:lin ang="0" scaled="0"/>
          </a:gradFill>
          <a:ln>
            <a:noFill/>
          </a:ln>
        </p:spPr>
        <p:txBody>
          <a:bodyPr spcFirstLastPara="1" wrap="square" lIns="121900" tIns="60950" rIns="121900" bIns="60950" anchor="t"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Open Sans"/>
              <a:ea typeface="Open Sans"/>
              <a:cs typeface="Open Sans"/>
              <a:sym typeface="Open Sans"/>
            </a:endParaRPr>
          </a:p>
        </p:txBody>
      </p:sp>
      <p:sp>
        <p:nvSpPr>
          <p:cNvPr id="328" name="Google Shape;32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GB" sz="4000" b="1">
                <a:latin typeface="Calibri"/>
                <a:ea typeface="Calibri"/>
                <a:cs typeface="Calibri"/>
                <a:sym typeface="Calibri"/>
              </a:rPr>
              <a:t>The Case of Uber: </a:t>
            </a:r>
            <a:r>
              <a:rPr lang="en-GB" sz="4000">
                <a:latin typeface="Calibri"/>
                <a:ea typeface="Calibri"/>
                <a:cs typeface="Calibri"/>
                <a:sym typeface="Calibri"/>
              </a:rPr>
              <a:t>Reputational and Financial Damage as a direct and indirect cost for the company </a:t>
            </a:r>
            <a:endParaRPr sz="4000">
              <a:latin typeface="Calibri"/>
              <a:ea typeface="Calibri"/>
              <a:cs typeface="Calibri"/>
              <a:sym typeface="Calibri"/>
            </a:endParaRPr>
          </a:p>
        </p:txBody>
      </p:sp>
      <p:sp>
        <p:nvSpPr>
          <p:cNvPr id="329" name="Google Shape;32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14</a:t>
            </a:fld>
            <a:endParaRPr/>
          </a:p>
        </p:txBody>
      </p:sp>
      <p:sp>
        <p:nvSpPr>
          <p:cNvPr id="330" name="Google Shape;330;p15"/>
          <p:cNvSpPr txBox="1"/>
          <p:nvPr/>
        </p:nvSpPr>
        <p:spPr>
          <a:xfrm>
            <a:off x="838200" y="1690688"/>
            <a:ext cx="10379439" cy="63709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 Uber was accused by over 56 employees of sexual harassment, discrimination and other  resulting to: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457200" marR="0" lvl="0" indent="-457200" algn="l" rtl="0">
              <a:lnSpc>
                <a:spcPct val="150000"/>
              </a:lnSpc>
              <a:spcBef>
                <a:spcPts val="0"/>
              </a:spcBef>
              <a:spcAft>
                <a:spcPts val="0"/>
              </a:spcAft>
              <a:buClr>
                <a:schemeClr val="dk1"/>
              </a:buClr>
              <a:buSzPts val="2200"/>
              <a:buFont typeface="Calibri"/>
              <a:buAutoNum type="arabicParenR"/>
            </a:pPr>
            <a:r>
              <a:rPr lang="en-GB" sz="2400" b="0" i="0" u="none" strike="noStrike" cap="none">
                <a:solidFill>
                  <a:schemeClr val="dk1"/>
                </a:solidFill>
                <a:latin typeface="Calibri"/>
                <a:ea typeface="Calibri"/>
                <a:cs typeface="Calibri"/>
                <a:sym typeface="Calibri"/>
              </a:rPr>
              <a:t>A settlement of </a:t>
            </a:r>
            <a:r>
              <a:rPr lang="en-GB" sz="2400" b="1" i="0" u="none" strike="noStrike" cap="none">
                <a:solidFill>
                  <a:schemeClr val="dk1"/>
                </a:solidFill>
                <a:latin typeface="Calibri"/>
                <a:ea typeface="Calibri"/>
                <a:cs typeface="Calibri"/>
                <a:sym typeface="Calibri"/>
              </a:rPr>
              <a:t>over 20 million in total</a:t>
            </a:r>
            <a:endParaRPr sz="2400" b="0" i="0" u="none" strike="noStrike" cap="none">
              <a:solidFill>
                <a:srgbClr val="000000"/>
              </a:solidFill>
              <a:latin typeface="Calibri"/>
              <a:ea typeface="Calibri"/>
              <a:cs typeface="Calibri"/>
              <a:sym typeface="Calibri"/>
            </a:endParaRPr>
          </a:p>
          <a:p>
            <a:pPr marL="457200" marR="0" lvl="0" indent="-457200" algn="l" rtl="0">
              <a:lnSpc>
                <a:spcPct val="150000"/>
              </a:lnSpc>
              <a:spcBef>
                <a:spcPts val="0"/>
              </a:spcBef>
              <a:spcAft>
                <a:spcPts val="0"/>
              </a:spcAft>
              <a:buClr>
                <a:schemeClr val="dk1"/>
              </a:buClr>
              <a:buSzPts val="2200"/>
              <a:buFont typeface="Calibri"/>
              <a:buAutoNum type="arabicParenR"/>
            </a:pPr>
            <a:r>
              <a:rPr lang="en-GB" sz="2400" b="0" i="0" u="none" strike="noStrike" cap="none">
                <a:solidFill>
                  <a:schemeClr val="dk1"/>
                </a:solidFill>
                <a:latin typeface="Calibri"/>
                <a:ea typeface="Calibri"/>
                <a:cs typeface="Calibri"/>
                <a:sym typeface="Calibri"/>
              </a:rPr>
              <a:t>Huge </a:t>
            </a:r>
            <a:r>
              <a:rPr lang="en-GB" sz="2400" b="1" i="0" u="none" strike="noStrike" cap="none">
                <a:solidFill>
                  <a:schemeClr val="dk1"/>
                </a:solidFill>
                <a:latin typeface="Calibri"/>
                <a:ea typeface="Calibri"/>
                <a:cs typeface="Calibri"/>
                <a:sym typeface="Calibri"/>
              </a:rPr>
              <a:t>loss of customers</a:t>
            </a:r>
            <a:endParaRPr sz="2400" b="0" i="0" u="none" strike="noStrike" cap="none">
              <a:solidFill>
                <a:srgbClr val="000000"/>
              </a:solidFill>
              <a:latin typeface="Calibri"/>
              <a:ea typeface="Calibri"/>
              <a:cs typeface="Calibri"/>
              <a:sym typeface="Calibri"/>
            </a:endParaRPr>
          </a:p>
          <a:p>
            <a:pPr marL="457200" marR="0" lvl="0" indent="-457200" algn="l" rtl="0">
              <a:lnSpc>
                <a:spcPct val="150000"/>
              </a:lnSpc>
              <a:spcBef>
                <a:spcPts val="0"/>
              </a:spcBef>
              <a:spcAft>
                <a:spcPts val="0"/>
              </a:spcAft>
              <a:buClr>
                <a:schemeClr val="dk1"/>
              </a:buClr>
              <a:buSzPts val="2200"/>
              <a:buFont typeface="Calibri"/>
              <a:buAutoNum type="arabicParenR"/>
            </a:pPr>
            <a:r>
              <a:rPr lang="en-GB" sz="2400" b="0" i="0" u="none" strike="noStrike" cap="none">
                <a:solidFill>
                  <a:schemeClr val="dk1"/>
                </a:solidFill>
                <a:latin typeface="Calibri"/>
                <a:ea typeface="Calibri"/>
                <a:cs typeface="Calibri"/>
                <a:sym typeface="Calibri"/>
              </a:rPr>
              <a:t>High </a:t>
            </a:r>
            <a:r>
              <a:rPr lang="en-GB" sz="2400" b="1" i="0" u="none" strike="noStrike" cap="none">
                <a:solidFill>
                  <a:schemeClr val="dk1"/>
                </a:solidFill>
                <a:latin typeface="Calibri"/>
                <a:ea typeface="Calibri"/>
                <a:cs typeface="Calibri"/>
                <a:sym typeface="Calibri"/>
              </a:rPr>
              <a:t>employee turnover </a:t>
            </a:r>
            <a:r>
              <a:rPr lang="en-GB" sz="2400" b="0" i="0" u="none" strike="noStrike" cap="none">
                <a:solidFill>
                  <a:schemeClr val="dk1"/>
                </a:solidFill>
                <a:latin typeface="Calibri"/>
                <a:ea typeface="Calibri"/>
                <a:cs typeface="Calibri"/>
                <a:sym typeface="Calibri"/>
              </a:rPr>
              <a:t>including CEO removal and employees quitting</a:t>
            </a:r>
            <a:endParaRPr sz="2400" b="0" i="0" u="none" strike="noStrike" cap="none">
              <a:solidFill>
                <a:srgbClr val="000000"/>
              </a:solidFill>
              <a:latin typeface="Calibri"/>
              <a:ea typeface="Calibri"/>
              <a:cs typeface="Calibri"/>
              <a:sym typeface="Calibri"/>
            </a:endParaRPr>
          </a:p>
          <a:p>
            <a:pPr marL="457200" marR="0" lvl="0" indent="-457200" algn="l" rtl="0">
              <a:lnSpc>
                <a:spcPct val="150000"/>
              </a:lnSpc>
              <a:spcBef>
                <a:spcPts val="0"/>
              </a:spcBef>
              <a:spcAft>
                <a:spcPts val="0"/>
              </a:spcAft>
              <a:buClr>
                <a:schemeClr val="dk1"/>
              </a:buClr>
              <a:buSzPts val="2200"/>
              <a:buFont typeface="Calibri"/>
              <a:buAutoNum type="arabicParenR"/>
            </a:pPr>
            <a:r>
              <a:rPr lang="en-GB" sz="2400" b="1" i="0" u="none" strike="noStrike" cap="none">
                <a:solidFill>
                  <a:schemeClr val="dk1"/>
                </a:solidFill>
                <a:latin typeface="Calibri"/>
                <a:ea typeface="Calibri"/>
                <a:cs typeface="Calibri"/>
                <a:sym typeface="Calibri"/>
              </a:rPr>
              <a:t>Costly implementation </a:t>
            </a:r>
            <a:r>
              <a:rPr lang="en-GB" sz="2400" b="0" i="0" u="none" strike="noStrike" cap="none">
                <a:solidFill>
                  <a:schemeClr val="dk1"/>
                </a:solidFill>
                <a:latin typeface="Calibri"/>
                <a:ea typeface="Calibri"/>
                <a:cs typeface="Calibri"/>
                <a:sym typeface="Calibri"/>
              </a:rPr>
              <a:t>of new strategies, approaches and trainings </a:t>
            </a:r>
            <a:endParaRPr sz="2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2200"/>
              <a:buFont typeface="Calibri"/>
              <a:buNone/>
            </a:pPr>
            <a:endParaRPr sz="2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2200"/>
              <a:buFont typeface="Calibri"/>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4"/>
        <p:cNvGrpSpPr/>
        <p:nvPr/>
      </p:nvGrpSpPr>
      <p:grpSpPr>
        <a:xfrm>
          <a:off x="0" y="0"/>
          <a:ext cx="0" cy="0"/>
          <a:chOff x="0" y="0"/>
          <a:chExt cx="0" cy="0"/>
        </a:xfrm>
      </p:grpSpPr>
      <p:pic>
        <p:nvPicPr>
          <p:cNvPr id="335" name="Google Shape;335;p16" descr="Ein Bild, das Text enthält.&#10;&#10;Automatisch generierte Beschreibung"/>
          <p:cNvPicPr preferRelativeResize="0">
            <a:picLocks noGrp="1"/>
          </p:cNvPicPr>
          <p:nvPr>
            <p:ph type="body" idx="1"/>
          </p:nvPr>
        </p:nvPicPr>
        <p:blipFill rotWithShape="1">
          <a:blip r:embed="rId3">
            <a:alphaModFix/>
          </a:blip>
          <a:srcRect b="15730"/>
          <a:stretch/>
        </p:blipFill>
        <p:spPr>
          <a:xfrm>
            <a:off x="20" y="10"/>
            <a:ext cx="12191980" cy="6857990"/>
          </a:xfrm>
          <a:prstGeom prst="rect">
            <a:avLst/>
          </a:prstGeom>
          <a:noFill/>
          <a:ln>
            <a:noFill/>
          </a:ln>
        </p:spPr>
      </p:pic>
      <p:sp>
        <p:nvSpPr>
          <p:cNvPr id="336" name="Google Shape;336;p16"/>
          <p:cNvSpPr/>
          <p:nvPr/>
        </p:nvSpPr>
        <p:spPr>
          <a:xfrm>
            <a:off x="7488621" y="2277613"/>
            <a:ext cx="4703379" cy="4580387"/>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411"/>
            </a:schemeClr>
          </a:solid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337" name="Google Shape;337;p16"/>
          <p:cNvSpPr txBox="1">
            <a:spLocks noGrp="1"/>
          </p:cNvSpPr>
          <p:nvPr>
            <p:ph type="title"/>
          </p:nvPr>
        </p:nvSpPr>
        <p:spPr>
          <a:xfrm>
            <a:off x="8217962" y="2881647"/>
            <a:ext cx="3852041" cy="183405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GB"/>
              <a:t>3. The power of the bystander approach</a:t>
            </a:r>
            <a:endParaRPr/>
          </a:p>
        </p:txBody>
      </p:sp>
      <p:cxnSp>
        <p:nvCxnSpPr>
          <p:cNvPr id="338" name="Google Shape;338;p16"/>
          <p:cNvCxnSpPr/>
          <p:nvPr/>
        </p:nvCxnSpPr>
        <p:spPr>
          <a:xfrm>
            <a:off x="9480331" y="5123793"/>
            <a:ext cx="935420" cy="0"/>
          </a:xfrm>
          <a:prstGeom prst="straightConnector1">
            <a:avLst/>
          </a:prstGeom>
          <a:noFill/>
          <a:ln w="25400" cap="sq" cmpd="sng">
            <a:solidFill>
              <a:srgbClr val="262626"/>
            </a:solidFill>
            <a:prstDash val="solid"/>
            <a:bevel/>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37"/>
                                        </p:tgtEl>
                                        <p:attrNameLst>
                                          <p:attrName>style.visibility</p:attrName>
                                        </p:attrNameLst>
                                      </p:cBhvr>
                                      <p:to>
                                        <p:strVal val="visible"/>
                                      </p:to>
                                    </p:set>
                                    <p:animEffect transition="in" filter="fade">
                                      <p:cBhvr>
                                        <p:cTn id="7" dur="70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2"/>
        <p:cNvGrpSpPr/>
        <p:nvPr/>
      </p:nvGrpSpPr>
      <p:grpSpPr>
        <a:xfrm>
          <a:off x="0" y="0"/>
          <a:ext cx="0" cy="0"/>
          <a:chOff x="0" y="0"/>
          <a:chExt cx="0" cy="0"/>
        </a:xfrm>
      </p:grpSpPr>
      <p:sp>
        <p:nvSpPr>
          <p:cNvPr id="343" name="Google Shape;343;p17"/>
          <p:cNvSpPr/>
          <p:nvPr/>
        </p:nvSpPr>
        <p:spPr>
          <a:xfrm flipH="1">
            <a:off x="5791200" y="0"/>
            <a:ext cx="6400800" cy="6858000"/>
          </a:xfrm>
          <a:custGeom>
            <a:avLst/>
            <a:gdLst/>
            <a:ahLst/>
            <a:cxnLst/>
            <a:rect l="l" t="t" r="r" b="b"/>
            <a:pathLst>
              <a:path w="4800600" h="5143500" extrusionOk="0">
                <a:moveTo>
                  <a:pt x="0" y="0"/>
                </a:moveTo>
                <a:lnTo>
                  <a:pt x="2399668" y="0"/>
                </a:lnTo>
                <a:lnTo>
                  <a:pt x="4800600" y="5143500"/>
                </a:lnTo>
                <a:lnTo>
                  <a:pt x="2399668" y="5143500"/>
                </a:lnTo>
                <a:lnTo>
                  <a:pt x="0" y="5143500"/>
                </a:lnTo>
                <a:close/>
              </a:path>
            </a:pathLst>
          </a:custGeom>
          <a:gradFill>
            <a:gsLst>
              <a:gs pos="0">
                <a:srgbClr val="7030A0">
                  <a:alpha val="75294"/>
                </a:srgbClr>
              </a:gs>
              <a:gs pos="100000">
                <a:srgbClr val="00B0F0"/>
              </a:gs>
            </a:gsLst>
            <a:lin ang="8100000" scaled="0"/>
          </a:gradFill>
          <a:ln>
            <a:noFill/>
          </a:ln>
        </p:spPr>
        <p:txBody>
          <a:bodyPr spcFirstLastPara="1" wrap="square" lIns="121900" tIns="60950" rIns="121900" bIns="60950" anchor="t"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Open Sans"/>
              <a:ea typeface="Open Sans"/>
              <a:cs typeface="Open Sans"/>
              <a:sym typeface="Open Sans"/>
            </a:endParaRPr>
          </a:p>
        </p:txBody>
      </p:sp>
      <p:sp>
        <p:nvSpPr>
          <p:cNvPr id="344" name="Google Shape;344;p17"/>
          <p:cNvSpPr txBox="1">
            <a:spLocks noGrp="1"/>
          </p:cNvSpPr>
          <p:nvPr>
            <p:ph type="title"/>
          </p:nvPr>
        </p:nvSpPr>
        <p:spPr>
          <a:xfrm>
            <a:off x="450457" y="712041"/>
            <a:ext cx="105156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Calibri"/>
              <a:buNone/>
            </a:pPr>
            <a:r>
              <a:rPr lang="en-GB" sz="4000">
                <a:latin typeface="Calibri"/>
                <a:ea typeface="Calibri"/>
                <a:cs typeface="Calibri"/>
                <a:sym typeface="Calibri"/>
              </a:rPr>
              <a:t>3. The power of the bystander approach</a:t>
            </a:r>
            <a:endParaRPr sz="4000" b="1">
              <a:solidFill>
                <a:srgbClr val="6789B9"/>
              </a:solidFill>
              <a:latin typeface="Calibri"/>
              <a:ea typeface="Calibri"/>
              <a:cs typeface="Calibri"/>
              <a:sym typeface="Calibri"/>
            </a:endParaRPr>
          </a:p>
        </p:txBody>
      </p:sp>
      <p:sp>
        <p:nvSpPr>
          <p:cNvPr id="345" name="Google Shape;345;p17"/>
          <p:cNvSpPr txBox="1">
            <a:spLocks noGrp="1"/>
          </p:cNvSpPr>
          <p:nvPr>
            <p:ph type="body" idx="1"/>
          </p:nvPr>
        </p:nvSpPr>
        <p:spPr>
          <a:xfrm>
            <a:off x="472440" y="1212233"/>
            <a:ext cx="10635271" cy="442406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2400"/>
              <a:buNone/>
            </a:pPr>
            <a:r>
              <a:rPr lang="en-GB" sz="2400" b="1"/>
              <a:t>An approach towards sexual violence prevention</a:t>
            </a:r>
            <a:r>
              <a:rPr lang="en-GB" sz="2400"/>
              <a:t>. It is the act of stepping in when witnessing violent incidents and/or recognising and reporting such acts.  </a:t>
            </a:r>
            <a:endParaRPr sz="2400"/>
          </a:p>
          <a:p>
            <a:pPr marL="0" lvl="0" indent="0" algn="l" rtl="0">
              <a:lnSpc>
                <a:spcPct val="150000"/>
              </a:lnSpc>
              <a:spcBef>
                <a:spcPts val="1000"/>
              </a:spcBef>
              <a:spcAft>
                <a:spcPts val="0"/>
              </a:spcAft>
              <a:buClr>
                <a:schemeClr val="dk1"/>
              </a:buClr>
              <a:buSzPts val="2400"/>
              <a:buNone/>
            </a:pPr>
            <a:endParaRPr sz="2400"/>
          </a:p>
        </p:txBody>
      </p:sp>
      <p:sp>
        <p:nvSpPr>
          <p:cNvPr id="346" name="Google Shape;34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16</a:t>
            </a:fld>
            <a:endParaRPr/>
          </a:p>
        </p:txBody>
      </p:sp>
      <p:sp>
        <p:nvSpPr>
          <p:cNvPr id="347" name="Google Shape;347;p17"/>
          <p:cNvSpPr txBox="1"/>
          <p:nvPr/>
        </p:nvSpPr>
        <p:spPr>
          <a:xfrm>
            <a:off x="359517" y="6400412"/>
            <a:ext cx="273696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6789B9"/>
                </a:solidFill>
                <a:latin typeface="Calibri"/>
                <a:ea typeface="Calibri"/>
                <a:cs typeface="Calibri"/>
                <a:sym typeface="Calibri"/>
              </a:rPr>
              <a:t>https://www.weedout.eu/</a:t>
            </a:r>
            <a:endParaRPr sz="1400" b="0" i="0" u="none" strike="noStrike" cap="none">
              <a:solidFill>
                <a:srgbClr val="000000"/>
              </a:solidFill>
              <a:latin typeface="Arial"/>
              <a:ea typeface="Arial"/>
              <a:cs typeface="Arial"/>
              <a:sym typeface="Arial"/>
            </a:endParaRPr>
          </a:p>
        </p:txBody>
      </p:sp>
      <p:grpSp>
        <p:nvGrpSpPr>
          <p:cNvPr id="348" name="Google Shape;348;p17"/>
          <p:cNvGrpSpPr/>
          <p:nvPr/>
        </p:nvGrpSpPr>
        <p:grpSpPr>
          <a:xfrm>
            <a:off x="472440" y="2452313"/>
            <a:ext cx="10380438" cy="3791496"/>
            <a:chOff x="0" y="0"/>
            <a:chExt cx="10380438" cy="3791496"/>
          </a:xfrm>
        </p:grpSpPr>
        <p:sp>
          <p:nvSpPr>
            <p:cNvPr id="349" name="Google Shape;349;p17"/>
            <p:cNvSpPr/>
            <p:nvPr/>
          </p:nvSpPr>
          <p:spPr>
            <a:xfrm>
              <a:off x="0" y="0"/>
              <a:ext cx="8823373" cy="1137449"/>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17"/>
            <p:cNvSpPr txBox="1"/>
            <p:nvPr/>
          </p:nvSpPr>
          <p:spPr>
            <a:xfrm>
              <a:off x="33315" y="33315"/>
              <a:ext cx="7595976" cy="1070819"/>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1. It encourages the community to take ownership of sexual violence as a problem and speak up when they witness potentially dangerous situations or sexist language</a:t>
              </a:r>
              <a:endParaRPr sz="2400" b="0" i="0" u="none" strike="noStrike" cap="none">
                <a:solidFill>
                  <a:schemeClr val="lt1"/>
                </a:solidFill>
                <a:latin typeface="Calibri"/>
                <a:ea typeface="Calibri"/>
                <a:cs typeface="Calibri"/>
                <a:sym typeface="Calibri"/>
              </a:endParaRPr>
            </a:p>
          </p:txBody>
        </p:sp>
        <p:sp>
          <p:nvSpPr>
            <p:cNvPr id="351" name="Google Shape;351;p17"/>
            <p:cNvSpPr/>
            <p:nvPr/>
          </p:nvSpPr>
          <p:spPr>
            <a:xfrm>
              <a:off x="778532" y="1327023"/>
              <a:ext cx="8823373" cy="1137449"/>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17"/>
            <p:cNvSpPr txBox="1"/>
            <p:nvPr/>
          </p:nvSpPr>
          <p:spPr>
            <a:xfrm>
              <a:off x="811847" y="1360338"/>
              <a:ext cx="7238868" cy="1070819"/>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2. Reduces victim blaming, includes everyone (gets men involved in a community issue, not a women's issue)</a:t>
              </a:r>
              <a:endParaRPr sz="2400" b="0" i="0" u="none" strike="noStrike" cap="none">
                <a:solidFill>
                  <a:schemeClr val="lt1"/>
                </a:solidFill>
                <a:latin typeface="Calibri"/>
                <a:ea typeface="Calibri"/>
                <a:cs typeface="Calibri"/>
                <a:sym typeface="Calibri"/>
              </a:endParaRPr>
            </a:p>
          </p:txBody>
        </p:sp>
        <p:sp>
          <p:nvSpPr>
            <p:cNvPr id="353" name="Google Shape;353;p17"/>
            <p:cNvSpPr/>
            <p:nvPr/>
          </p:nvSpPr>
          <p:spPr>
            <a:xfrm>
              <a:off x="1557065" y="2654047"/>
              <a:ext cx="8823373" cy="1137449"/>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17"/>
            <p:cNvSpPr txBox="1"/>
            <p:nvPr/>
          </p:nvSpPr>
          <p:spPr>
            <a:xfrm>
              <a:off x="1590380" y="2687362"/>
              <a:ext cx="7238868" cy="1070819"/>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3. Gives the community an opportunity to foster social change.</a:t>
              </a:r>
              <a:endParaRPr sz="2400" b="0" i="0" u="none" strike="noStrike" cap="none">
                <a:solidFill>
                  <a:schemeClr val="lt1"/>
                </a:solidFill>
                <a:latin typeface="Calibri"/>
                <a:ea typeface="Calibri"/>
                <a:cs typeface="Calibri"/>
                <a:sym typeface="Calibri"/>
              </a:endParaRPr>
            </a:p>
          </p:txBody>
        </p:sp>
        <p:sp>
          <p:nvSpPr>
            <p:cNvPr id="355" name="Google Shape;355;p17"/>
            <p:cNvSpPr/>
            <p:nvPr/>
          </p:nvSpPr>
          <p:spPr>
            <a:xfrm>
              <a:off x="8084031" y="862565"/>
              <a:ext cx="739341" cy="739341"/>
            </a:xfrm>
            <a:prstGeom prst="downArrow">
              <a:avLst>
                <a:gd name="adj1" fmla="val 55000"/>
                <a:gd name="adj2" fmla="val 45000"/>
              </a:avLst>
            </a:prstGeom>
            <a:solidFill>
              <a:srgbClr val="CCD3EA">
                <a:alpha val="89411"/>
              </a:srgbClr>
            </a:solidFill>
            <a:ln w="12700" cap="flat" cmpd="sng">
              <a:solidFill>
                <a:srgbClr val="CCD3EA">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17"/>
            <p:cNvSpPr txBox="1"/>
            <p:nvPr/>
          </p:nvSpPr>
          <p:spPr>
            <a:xfrm>
              <a:off x="8250383" y="862565"/>
              <a:ext cx="406637" cy="556354"/>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000000"/>
                </a:buClr>
                <a:buSzPts val="3300"/>
                <a:buFont typeface="Arial"/>
                <a:buNone/>
              </a:pPr>
              <a:endParaRPr sz="3300" b="0" i="0" u="none" strike="noStrike" cap="none">
                <a:solidFill>
                  <a:schemeClr val="dk1"/>
                </a:solidFill>
                <a:latin typeface="Calibri"/>
                <a:ea typeface="Calibri"/>
                <a:cs typeface="Calibri"/>
                <a:sym typeface="Calibri"/>
              </a:endParaRPr>
            </a:p>
          </p:txBody>
        </p:sp>
        <p:sp>
          <p:nvSpPr>
            <p:cNvPr id="357" name="Google Shape;357;p17"/>
            <p:cNvSpPr/>
            <p:nvPr/>
          </p:nvSpPr>
          <p:spPr>
            <a:xfrm>
              <a:off x="8862564" y="2182006"/>
              <a:ext cx="739341" cy="739341"/>
            </a:xfrm>
            <a:prstGeom prst="downArrow">
              <a:avLst>
                <a:gd name="adj1" fmla="val 55000"/>
                <a:gd name="adj2" fmla="val 45000"/>
              </a:avLst>
            </a:prstGeom>
            <a:solidFill>
              <a:srgbClr val="CCD3EA">
                <a:alpha val="89411"/>
              </a:srgbClr>
            </a:solidFill>
            <a:ln w="12700" cap="flat" cmpd="sng">
              <a:solidFill>
                <a:srgbClr val="CCD3EA">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17"/>
            <p:cNvSpPr txBox="1"/>
            <p:nvPr/>
          </p:nvSpPr>
          <p:spPr>
            <a:xfrm>
              <a:off x="9028916" y="2182006"/>
              <a:ext cx="406637" cy="556354"/>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000000"/>
                </a:buClr>
                <a:buSzPts val="3300"/>
                <a:buFont typeface="Arial"/>
                <a:buNone/>
              </a:pPr>
              <a:endParaRPr sz="33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8"/>
          <p:cNvSpPr/>
          <p:nvPr/>
        </p:nvSpPr>
        <p:spPr>
          <a:xfrm flipH="1">
            <a:off x="5791200" y="0"/>
            <a:ext cx="6400800" cy="6858000"/>
          </a:xfrm>
          <a:custGeom>
            <a:avLst/>
            <a:gdLst/>
            <a:ahLst/>
            <a:cxnLst/>
            <a:rect l="l" t="t" r="r" b="b"/>
            <a:pathLst>
              <a:path w="4800600" h="5143500" extrusionOk="0">
                <a:moveTo>
                  <a:pt x="0" y="0"/>
                </a:moveTo>
                <a:lnTo>
                  <a:pt x="2399668" y="0"/>
                </a:lnTo>
                <a:lnTo>
                  <a:pt x="4800600" y="5143500"/>
                </a:lnTo>
                <a:lnTo>
                  <a:pt x="2399668" y="5143500"/>
                </a:lnTo>
                <a:lnTo>
                  <a:pt x="0" y="5143500"/>
                </a:lnTo>
                <a:close/>
              </a:path>
            </a:pathLst>
          </a:custGeom>
          <a:gradFill>
            <a:gsLst>
              <a:gs pos="0">
                <a:srgbClr val="7030A0">
                  <a:alpha val="75294"/>
                </a:srgbClr>
              </a:gs>
              <a:gs pos="100000">
                <a:srgbClr val="00B0F0"/>
              </a:gs>
            </a:gsLst>
            <a:lin ang="8100000" scaled="0"/>
          </a:gradFill>
          <a:ln>
            <a:noFill/>
          </a:ln>
        </p:spPr>
        <p:txBody>
          <a:bodyPr spcFirstLastPara="1" wrap="square" lIns="121900" tIns="60950" rIns="121900" bIns="60950" anchor="t"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Open Sans"/>
              <a:ea typeface="Open Sans"/>
              <a:cs typeface="Open Sans"/>
              <a:sym typeface="Open Sans"/>
            </a:endParaRPr>
          </a:p>
        </p:txBody>
      </p:sp>
      <p:sp>
        <p:nvSpPr>
          <p:cNvPr id="364" name="Google Shape;364;p18"/>
          <p:cNvSpPr txBox="1">
            <a:spLocks noGrp="1"/>
          </p:cNvSpPr>
          <p:nvPr>
            <p:ph type="title"/>
          </p:nvPr>
        </p:nvSpPr>
        <p:spPr>
          <a:xfrm>
            <a:off x="838200" y="896348"/>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GB" sz="4000">
                <a:latin typeface="Calibri"/>
                <a:ea typeface="Calibri"/>
                <a:cs typeface="Calibri"/>
                <a:sym typeface="Calibri"/>
              </a:rPr>
              <a:t>How to be an Active Bystander:</a:t>
            </a:r>
            <a:br>
              <a:rPr lang="en-GB" sz="4000">
                <a:latin typeface="Calibri"/>
                <a:ea typeface="Calibri"/>
                <a:cs typeface="Calibri"/>
                <a:sym typeface="Calibri"/>
              </a:rPr>
            </a:br>
            <a:br>
              <a:rPr lang="en-GB" sz="4000">
                <a:latin typeface="Calibri"/>
                <a:ea typeface="Calibri"/>
                <a:cs typeface="Calibri"/>
                <a:sym typeface="Calibri"/>
              </a:rPr>
            </a:br>
            <a:endParaRPr sz="4000">
              <a:latin typeface="Calibri"/>
              <a:ea typeface="Calibri"/>
              <a:cs typeface="Calibri"/>
              <a:sym typeface="Calibri"/>
            </a:endParaRPr>
          </a:p>
        </p:txBody>
      </p:sp>
      <p:sp>
        <p:nvSpPr>
          <p:cNvPr id="365" name="Google Shape;365;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200"/>
              <a:buChar char="•"/>
            </a:pPr>
            <a:r>
              <a:rPr lang="en-GB" sz="2400"/>
              <a:t>Act on any inappropriate or threatening behaviour. If you feel uncomfortable doing it directly then get help from an authority or a trusted person around you. </a:t>
            </a:r>
            <a:endParaRPr sz="2400"/>
          </a:p>
          <a:p>
            <a:pPr marL="228600" lvl="0" indent="-88900" algn="l" rtl="0">
              <a:lnSpc>
                <a:spcPct val="100000"/>
              </a:lnSpc>
              <a:spcBef>
                <a:spcPts val="1000"/>
              </a:spcBef>
              <a:spcAft>
                <a:spcPts val="0"/>
              </a:spcAft>
              <a:buClr>
                <a:schemeClr val="dk1"/>
              </a:buClr>
              <a:buSzPts val="2200"/>
              <a:buNone/>
            </a:pPr>
            <a:endParaRPr sz="2400"/>
          </a:p>
          <a:p>
            <a:pPr marL="0" lvl="0" indent="0" algn="l" rtl="0">
              <a:lnSpc>
                <a:spcPct val="100000"/>
              </a:lnSpc>
              <a:spcBef>
                <a:spcPts val="1000"/>
              </a:spcBef>
              <a:spcAft>
                <a:spcPts val="0"/>
              </a:spcAft>
              <a:buClr>
                <a:schemeClr val="dk1"/>
              </a:buClr>
              <a:buSzPts val="2200"/>
              <a:buNone/>
            </a:pPr>
            <a:r>
              <a:rPr lang="en-GB" sz="2400"/>
              <a:t>The bystander intervention can be an effective way of stopping sexual assault before it happens. It plays a key role in preventing, discouraging, and/or intervening when an act of violence has the potential to occur.</a:t>
            </a:r>
            <a:endParaRPr sz="2400"/>
          </a:p>
          <a:p>
            <a:pPr marL="228600" lvl="0" indent="-88900" algn="l" rtl="0">
              <a:lnSpc>
                <a:spcPct val="100000"/>
              </a:lnSpc>
              <a:spcBef>
                <a:spcPts val="1000"/>
              </a:spcBef>
              <a:spcAft>
                <a:spcPts val="0"/>
              </a:spcAft>
              <a:buClr>
                <a:schemeClr val="dk1"/>
              </a:buClr>
              <a:buSzPts val="2200"/>
              <a:buNone/>
            </a:pPr>
            <a:endParaRPr sz="2400"/>
          </a:p>
          <a:p>
            <a:pPr marL="228600" lvl="0" indent="-88900" algn="l" rtl="0">
              <a:lnSpc>
                <a:spcPct val="100000"/>
              </a:lnSpc>
              <a:spcBef>
                <a:spcPts val="1000"/>
              </a:spcBef>
              <a:spcAft>
                <a:spcPts val="0"/>
              </a:spcAft>
              <a:buClr>
                <a:schemeClr val="dk1"/>
              </a:buClr>
              <a:buSzPts val="2200"/>
              <a:buNone/>
            </a:pPr>
            <a:endParaRPr sz="2400"/>
          </a:p>
        </p:txBody>
      </p:sp>
      <p:sp>
        <p:nvSpPr>
          <p:cNvPr id="366" name="Google Shape;36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9"/>
          <p:cNvSpPr txBox="1">
            <a:spLocks noGrp="1"/>
          </p:cNvSpPr>
          <p:nvPr>
            <p:ph type="title"/>
          </p:nvPr>
        </p:nvSpPr>
        <p:spPr>
          <a:xfrm>
            <a:off x="607784" y="1263839"/>
            <a:ext cx="10515600" cy="72784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2800"/>
              <a:buFont typeface="Calibri"/>
              <a:buNone/>
            </a:pPr>
            <a:br>
              <a:rPr lang="en-GB" sz="2800" u="sng">
                <a:solidFill>
                  <a:schemeClr val="accent1"/>
                </a:solidFill>
                <a:latin typeface="Calibri"/>
                <a:ea typeface="Calibri"/>
                <a:cs typeface="Calibri"/>
                <a:sym typeface="Calibri"/>
              </a:rPr>
            </a:br>
            <a:r>
              <a:rPr lang="en-GB" sz="2800" b="1" u="sng">
                <a:solidFill>
                  <a:schemeClr val="accent1"/>
                </a:solidFill>
                <a:latin typeface="Calibri"/>
                <a:ea typeface="Calibri"/>
                <a:cs typeface="Calibri"/>
                <a:sym typeface="Calibri"/>
              </a:rPr>
              <a:t>The ABC approach</a:t>
            </a:r>
            <a:br>
              <a:rPr lang="en-GB" sz="2800" b="1" u="sng">
                <a:solidFill>
                  <a:schemeClr val="accent1"/>
                </a:solidFill>
                <a:latin typeface="Calibri"/>
                <a:ea typeface="Calibri"/>
                <a:cs typeface="Calibri"/>
                <a:sym typeface="Calibri"/>
              </a:rPr>
            </a:br>
            <a:br>
              <a:rPr lang="en-GB" sz="2800" b="1" u="sng">
                <a:solidFill>
                  <a:schemeClr val="accent1"/>
                </a:solidFill>
                <a:latin typeface="Calibri"/>
                <a:ea typeface="Calibri"/>
                <a:cs typeface="Calibri"/>
                <a:sym typeface="Calibri"/>
              </a:rPr>
            </a:br>
            <a:endParaRPr sz="2800" b="1" u="sng">
              <a:solidFill>
                <a:schemeClr val="accent1"/>
              </a:solidFill>
              <a:latin typeface="Calibri"/>
              <a:ea typeface="Calibri"/>
              <a:cs typeface="Calibri"/>
              <a:sym typeface="Calibri"/>
            </a:endParaRPr>
          </a:p>
        </p:txBody>
      </p:sp>
      <p:sp>
        <p:nvSpPr>
          <p:cNvPr id="372" name="Google Shape;372;p19"/>
          <p:cNvSpPr txBox="1">
            <a:spLocks noGrp="1"/>
          </p:cNvSpPr>
          <p:nvPr>
            <p:ph type="body" idx="1"/>
          </p:nvPr>
        </p:nvSpPr>
        <p:spPr>
          <a:xfrm>
            <a:off x="607783" y="1263839"/>
            <a:ext cx="10285185" cy="52364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2000"/>
              <a:buNone/>
            </a:pPr>
            <a:r>
              <a:rPr lang="en-GB" sz="2400"/>
              <a:t>The ABC approach should be practised before taking the decision to step in an incident that is occurring - This is an approach that mainly applies to employees.  </a:t>
            </a:r>
            <a:endParaRPr sz="2400"/>
          </a:p>
        </p:txBody>
      </p:sp>
      <p:sp>
        <p:nvSpPr>
          <p:cNvPr id="373" name="Google Shape;37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18</a:t>
            </a:fld>
            <a:endParaRPr/>
          </a:p>
        </p:txBody>
      </p:sp>
      <p:sp>
        <p:nvSpPr>
          <p:cNvPr id="374" name="Google Shape;374;p19"/>
          <p:cNvSpPr txBox="1"/>
          <p:nvPr/>
        </p:nvSpPr>
        <p:spPr>
          <a:xfrm>
            <a:off x="571498" y="-9290"/>
            <a:ext cx="1004316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a:solidFill>
                  <a:schemeClr val="dk1"/>
                </a:solidFill>
                <a:latin typeface="Calibri"/>
                <a:ea typeface="Calibri"/>
                <a:cs typeface="Calibri"/>
                <a:sym typeface="Calibri"/>
              </a:rPr>
              <a:t>Recommended Strategies to successfully implement the Bystander Approach  </a:t>
            </a:r>
            <a:endParaRPr sz="4000" b="0" i="0" u="none" strike="noStrike" cap="none">
              <a:solidFill>
                <a:schemeClr val="dk1"/>
              </a:solidFill>
              <a:latin typeface="Calibri"/>
              <a:ea typeface="Calibri"/>
              <a:cs typeface="Calibri"/>
              <a:sym typeface="Calibri"/>
            </a:endParaRPr>
          </a:p>
        </p:txBody>
      </p:sp>
      <p:grpSp>
        <p:nvGrpSpPr>
          <p:cNvPr id="375" name="Google Shape;375;p19"/>
          <p:cNvGrpSpPr/>
          <p:nvPr/>
        </p:nvGrpSpPr>
        <p:grpSpPr>
          <a:xfrm>
            <a:off x="722990" y="2587239"/>
            <a:ext cx="10750551" cy="4187075"/>
            <a:chOff x="1" y="3715"/>
            <a:chExt cx="10285184" cy="3638072"/>
          </a:xfrm>
        </p:grpSpPr>
        <p:sp>
          <p:nvSpPr>
            <p:cNvPr id="376" name="Google Shape;376;p19"/>
            <p:cNvSpPr/>
            <p:nvPr/>
          </p:nvSpPr>
          <p:spPr>
            <a:xfrm rot="5400000">
              <a:off x="-201658" y="205374"/>
              <a:ext cx="1344389" cy="941072"/>
            </a:xfrm>
            <a:prstGeom prst="chevron">
              <a:avLst>
                <a:gd name="adj" fmla="val 5000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19"/>
            <p:cNvSpPr txBox="1"/>
            <p:nvPr/>
          </p:nvSpPr>
          <p:spPr>
            <a:xfrm>
              <a:off x="1" y="547933"/>
              <a:ext cx="941072" cy="403317"/>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GB" sz="2200" b="1" i="0" u="none" strike="noStrike" cap="none">
                  <a:solidFill>
                    <a:schemeClr val="lt1"/>
                  </a:solidFill>
                  <a:latin typeface="Calibri"/>
                  <a:ea typeface="Calibri"/>
                  <a:cs typeface="Calibri"/>
                  <a:sym typeface="Calibri"/>
                </a:rPr>
                <a:t>A</a:t>
              </a:r>
              <a:r>
                <a:rPr lang="en-GB" sz="2200" b="0" i="0" u="none" strike="noStrike" cap="none">
                  <a:solidFill>
                    <a:schemeClr val="lt1"/>
                  </a:solidFill>
                  <a:latin typeface="Calibri"/>
                  <a:ea typeface="Calibri"/>
                  <a:cs typeface="Calibri"/>
                  <a:sym typeface="Calibri"/>
                </a:rPr>
                <a:t>ssess for safety</a:t>
              </a:r>
              <a:endParaRPr sz="2200" b="0" i="0" u="none" strike="noStrike" cap="none">
                <a:solidFill>
                  <a:schemeClr val="lt1"/>
                </a:solidFill>
                <a:latin typeface="Calibri"/>
                <a:ea typeface="Calibri"/>
                <a:cs typeface="Calibri"/>
                <a:sym typeface="Calibri"/>
              </a:endParaRPr>
            </a:p>
          </p:txBody>
        </p:sp>
        <p:sp>
          <p:nvSpPr>
            <p:cNvPr id="378" name="Google Shape;378;p19"/>
            <p:cNvSpPr/>
            <p:nvPr/>
          </p:nvSpPr>
          <p:spPr>
            <a:xfrm rot="5400000">
              <a:off x="5175972" y="-4231183"/>
              <a:ext cx="874312" cy="9344112"/>
            </a:xfrm>
            <a:prstGeom prst="round2SameRect">
              <a:avLst>
                <a:gd name="adj1" fmla="val 16667"/>
                <a:gd name="adj2" fmla="val 0"/>
              </a:avLst>
            </a:prstGeom>
            <a:solidFill>
              <a:schemeClr val="lt1">
                <a:alpha val="89411"/>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19"/>
            <p:cNvSpPr txBox="1"/>
            <p:nvPr/>
          </p:nvSpPr>
          <p:spPr>
            <a:xfrm>
              <a:off x="941072" y="46397"/>
              <a:ext cx="9301432" cy="912366"/>
            </a:xfrm>
            <a:prstGeom prst="rect">
              <a:avLst/>
            </a:prstGeom>
            <a:noFill/>
            <a:ln>
              <a:noFill/>
            </a:ln>
          </p:spPr>
          <p:txBody>
            <a:bodyPr spcFirstLastPara="1" wrap="square" lIns="135125" tIns="12050" rIns="12050" bIns="12050" anchor="ctr"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GB" sz="2000" b="0" i="0" u="none" strike="noStrike" cap="none">
                  <a:solidFill>
                    <a:schemeClr val="dk1"/>
                  </a:solidFill>
                  <a:latin typeface="Calibri"/>
                  <a:ea typeface="Calibri"/>
                  <a:cs typeface="Calibri"/>
                  <a:sym typeface="Calibri"/>
                </a:rPr>
                <a:t>If you see someone in trouble, ask yourself if you can help safely in any way. It is important to remember that your personal safety is a priority - never put yourself at risk.</a:t>
              </a:r>
              <a:endParaRPr sz="2000" b="0" i="0" u="none" strike="noStrike" cap="none">
                <a:solidFill>
                  <a:schemeClr val="dk1"/>
                </a:solidFill>
                <a:latin typeface="Calibri"/>
                <a:ea typeface="Calibri"/>
                <a:cs typeface="Calibri"/>
                <a:sym typeface="Calibri"/>
              </a:endParaRPr>
            </a:p>
          </p:txBody>
        </p:sp>
        <p:sp>
          <p:nvSpPr>
            <p:cNvPr id="380" name="Google Shape;380;p19"/>
            <p:cNvSpPr/>
            <p:nvPr/>
          </p:nvSpPr>
          <p:spPr>
            <a:xfrm rot="5400000">
              <a:off x="-201658" y="1352216"/>
              <a:ext cx="1344389" cy="941072"/>
            </a:xfrm>
            <a:prstGeom prst="chevron">
              <a:avLst>
                <a:gd name="adj" fmla="val 5000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19"/>
            <p:cNvSpPr txBox="1"/>
            <p:nvPr/>
          </p:nvSpPr>
          <p:spPr>
            <a:xfrm>
              <a:off x="1" y="1621093"/>
              <a:ext cx="941072" cy="403317"/>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1" i="0" u="none" strike="noStrike" cap="none">
                  <a:solidFill>
                    <a:schemeClr val="lt1"/>
                  </a:solidFill>
                  <a:latin typeface="Calibri"/>
                  <a:ea typeface="Calibri"/>
                  <a:cs typeface="Calibri"/>
                  <a:sym typeface="Calibri"/>
                </a:rPr>
                <a:t>B</a:t>
              </a:r>
              <a:r>
                <a:rPr lang="en-GB" sz="2000" b="0" i="0" u="none" strike="noStrike" cap="none">
                  <a:solidFill>
                    <a:schemeClr val="lt1"/>
                  </a:solidFill>
                  <a:latin typeface="Calibri"/>
                  <a:ea typeface="Calibri"/>
                  <a:cs typeface="Calibri"/>
                  <a:sym typeface="Calibri"/>
                </a:rPr>
                <a:t>e in a group</a:t>
              </a:r>
              <a:endParaRPr sz="2000" b="0" i="0" u="none" strike="noStrike" cap="none">
                <a:solidFill>
                  <a:schemeClr val="lt1"/>
                </a:solidFill>
                <a:latin typeface="Calibri"/>
                <a:ea typeface="Calibri"/>
                <a:cs typeface="Calibri"/>
                <a:sym typeface="Calibri"/>
              </a:endParaRPr>
            </a:p>
          </p:txBody>
        </p:sp>
        <p:sp>
          <p:nvSpPr>
            <p:cNvPr id="382" name="Google Shape;382;p19"/>
            <p:cNvSpPr/>
            <p:nvPr/>
          </p:nvSpPr>
          <p:spPr>
            <a:xfrm rot="5400000">
              <a:off x="5176202" y="-3084571"/>
              <a:ext cx="873853" cy="9344112"/>
            </a:xfrm>
            <a:prstGeom prst="round2SameRect">
              <a:avLst>
                <a:gd name="adj1" fmla="val 16667"/>
                <a:gd name="adj2" fmla="val 0"/>
              </a:avLst>
            </a:prstGeom>
            <a:solidFill>
              <a:schemeClr val="lt1">
                <a:alpha val="89411"/>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19"/>
            <p:cNvSpPr txBox="1"/>
            <p:nvPr/>
          </p:nvSpPr>
          <p:spPr>
            <a:xfrm>
              <a:off x="941073" y="1193216"/>
              <a:ext cx="9301454" cy="788537"/>
            </a:xfrm>
            <a:prstGeom prst="rect">
              <a:avLst/>
            </a:prstGeom>
            <a:noFill/>
            <a:ln>
              <a:noFill/>
            </a:ln>
          </p:spPr>
          <p:txBody>
            <a:bodyPr spcFirstLastPara="1" wrap="square" lIns="135125" tIns="12050" rIns="12050" bIns="12050" anchor="ctr"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GB" sz="2000" b="0" i="0" u="none" strike="noStrike" cap="none">
                  <a:solidFill>
                    <a:schemeClr val="dk1"/>
                  </a:solidFill>
                  <a:latin typeface="Calibri"/>
                  <a:ea typeface="Calibri"/>
                  <a:cs typeface="Calibri"/>
                  <a:sym typeface="Calibri"/>
                </a:rPr>
                <a:t>It’s safer to call out behaviour or intervene while in a group. If this is not an option, report it to others who can act.</a:t>
              </a:r>
              <a:endParaRPr sz="2000" b="0" i="0" u="none" strike="noStrike" cap="none">
                <a:solidFill>
                  <a:schemeClr val="dk1"/>
                </a:solidFill>
                <a:latin typeface="Calibri"/>
                <a:ea typeface="Calibri"/>
                <a:cs typeface="Calibri"/>
                <a:sym typeface="Calibri"/>
              </a:endParaRPr>
            </a:p>
          </p:txBody>
        </p:sp>
        <p:sp>
          <p:nvSpPr>
            <p:cNvPr id="384" name="Google Shape;384;p19"/>
            <p:cNvSpPr/>
            <p:nvPr/>
          </p:nvSpPr>
          <p:spPr>
            <a:xfrm rot="5400000">
              <a:off x="-201658" y="2499057"/>
              <a:ext cx="1344389" cy="941072"/>
            </a:xfrm>
            <a:prstGeom prst="chevron">
              <a:avLst>
                <a:gd name="adj" fmla="val 5000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19"/>
            <p:cNvSpPr txBox="1"/>
            <p:nvPr/>
          </p:nvSpPr>
          <p:spPr>
            <a:xfrm>
              <a:off x="1" y="2798498"/>
              <a:ext cx="941072" cy="403317"/>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1" i="0" u="none" strike="noStrike" cap="none">
                  <a:solidFill>
                    <a:schemeClr val="lt1"/>
                  </a:solidFill>
                  <a:latin typeface="Calibri"/>
                  <a:ea typeface="Calibri"/>
                  <a:cs typeface="Calibri"/>
                  <a:sym typeface="Calibri"/>
                </a:rPr>
                <a:t>C</a:t>
              </a:r>
              <a:r>
                <a:rPr lang="en-GB" sz="2000" b="0" i="0" u="none" strike="noStrike" cap="none">
                  <a:solidFill>
                    <a:schemeClr val="lt1"/>
                  </a:solidFill>
                  <a:latin typeface="Calibri"/>
                  <a:ea typeface="Calibri"/>
                  <a:cs typeface="Calibri"/>
                  <a:sym typeface="Calibri"/>
                </a:rPr>
                <a:t>are for the victim</a:t>
              </a:r>
              <a:endParaRPr sz="2000" b="0" i="0" u="none" strike="noStrike" cap="none">
                <a:solidFill>
                  <a:schemeClr val="lt1"/>
                </a:solidFill>
                <a:latin typeface="Calibri"/>
                <a:ea typeface="Calibri"/>
                <a:cs typeface="Calibri"/>
                <a:sym typeface="Calibri"/>
              </a:endParaRPr>
            </a:p>
          </p:txBody>
        </p:sp>
        <p:sp>
          <p:nvSpPr>
            <p:cNvPr id="386" name="Google Shape;386;p19"/>
            <p:cNvSpPr/>
            <p:nvPr/>
          </p:nvSpPr>
          <p:spPr>
            <a:xfrm rot="5400000">
              <a:off x="5176202" y="-1937730"/>
              <a:ext cx="873853" cy="9344112"/>
            </a:xfrm>
            <a:prstGeom prst="round2SameRect">
              <a:avLst>
                <a:gd name="adj1" fmla="val 16667"/>
                <a:gd name="adj2" fmla="val 0"/>
              </a:avLst>
            </a:prstGeom>
            <a:solidFill>
              <a:schemeClr val="lt1">
                <a:alpha val="89411"/>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19"/>
            <p:cNvSpPr txBox="1"/>
            <p:nvPr/>
          </p:nvSpPr>
          <p:spPr>
            <a:xfrm>
              <a:off x="941073" y="2340057"/>
              <a:ext cx="9301454" cy="788537"/>
            </a:xfrm>
            <a:prstGeom prst="rect">
              <a:avLst/>
            </a:prstGeom>
            <a:noFill/>
            <a:ln>
              <a:noFill/>
            </a:ln>
          </p:spPr>
          <p:txBody>
            <a:bodyPr spcFirstLastPara="1" wrap="square" lIns="135125" tIns="12050" rIns="12050" bIns="12050" anchor="ctr"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GB" sz="2000" b="0" i="0" u="none" strike="noStrike" cap="none">
                  <a:solidFill>
                    <a:schemeClr val="dk1"/>
                  </a:solidFill>
                  <a:latin typeface="Calibri"/>
                  <a:ea typeface="Calibri"/>
                  <a:cs typeface="Calibri"/>
                  <a:sym typeface="Calibri"/>
                </a:rPr>
                <a:t>Talk to the person whom you think may need help and ask them if they are OK. </a:t>
              </a:r>
              <a:endParaRPr sz="20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0"/>
          <p:cNvSpPr/>
          <p:nvPr/>
        </p:nvSpPr>
        <p:spPr>
          <a:xfrm flipH="1">
            <a:off x="5791200" y="0"/>
            <a:ext cx="6400800" cy="6858000"/>
          </a:xfrm>
          <a:custGeom>
            <a:avLst/>
            <a:gdLst/>
            <a:ahLst/>
            <a:cxnLst/>
            <a:rect l="l" t="t" r="r" b="b"/>
            <a:pathLst>
              <a:path w="4800600" h="5143500" extrusionOk="0">
                <a:moveTo>
                  <a:pt x="0" y="0"/>
                </a:moveTo>
                <a:lnTo>
                  <a:pt x="2399668" y="0"/>
                </a:lnTo>
                <a:lnTo>
                  <a:pt x="4800600" y="5143500"/>
                </a:lnTo>
                <a:lnTo>
                  <a:pt x="2399668" y="5143500"/>
                </a:lnTo>
                <a:lnTo>
                  <a:pt x="0" y="5143500"/>
                </a:lnTo>
                <a:close/>
              </a:path>
            </a:pathLst>
          </a:custGeom>
          <a:gradFill>
            <a:gsLst>
              <a:gs pos="0">
                <a:srgbClr val="7030A0">
                  <a:alpha val="75294"/>
                </a:srgbClr>
              </a:gs>
              <a:gs pos="100000">
                <a:srgbClr val="00B0F0"/>
              </a:gs>
            </a:gsLst>
            <a:lin ang="8100000" scaled="0"/>
          </a:gradFill>
          <a:ln>
            <a:noFill/>
          </a:ln>
        </p:spPr>
        <p:txBody>
          <a:bodyPr spcFirstLastPara="1" wrap="square" lIns="121900" tIns="60950" rIns="121900" bIns="60950" anchor="t"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Open Sans"/>
              <a:ea typeface="Open Sans"/>
              <a:cs typeface="Open Sans"/>
              <a:sym typeface="Open Sans"/>
            </a:endParaRPr>
          </a:p>
        </p:txBody>
      </p:sp>
      <p:sp>
        <p:nvSpPr>
          <p:cNvPr id="394" name="Google Shape;394;p20"/>
          <p:cNvSpPr txBox="1">
            <a:spLocks noGrp="1"/>
          </p:cNvSpPr>
          <p:nvPr>
            <p:ph type="title"/>
          </p:nvPr>
        </p:nvSpPr>
        <p:spPr>
          <a:xfrm>
            <a:off x="838200" y="651418"/>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GB" sz="4000">
                <a:latin typeface="Calibri"/>
                <a:ea typeface="Calibri"/>
                <a:cs typeface="Calibri"/>
                <a:sym typeface="Calibri"/>
              </a:rPr>
              <a:t>How to intervene safely with the 4 Ds strategy</a:t>
            </a:r>
            <a:br>
              <a:rPr lang="en-GB" sz="4000">
                <a:latin typeface="Calibri"/>
                <a:ea typeface="Calibri"/>
                <a:cs typeface="Calibri"/>
                <a:sym typeface="Calibri"/>
              </a:rPr>
            </a:br>
            <a:r>
              <a:rPr lang="en-GB" sz="1000">
                <a:latin typeface="Calibri"/>
                <a:ea typeface="Calibri"/>
                <a:cs typeface="Calibri"/>
                <a:sym typeface="Calibri"/>
              </a:rPr>
              <a:t> </a:t>
            </a:r>
            <a:br>
              <a:rPr lang="en-GB" sz="4000">
                <a:latin typeface="Calibri"/>
                <a:ea typeface="Calibri"/>
                <a:cs typeface="Calibri"/>
                <a:sym typeface="Calibri"/>
              </a:rPr>
            </a:br>
            <a:r>
              <a:rPr lang="en-GB" sz="2800">
                <a:latin typeface="Calibri"/>
                <a:ea typeface="Calibri"/>
                <a:cs typeface="Calibri"/>
                <a:sym typeface="Calibri"/>
              </a:rPr>
              <a:t>When it comes to intervening safely, remember the four Ds – </a:t>
            </a:r>
            <a:r>
              <a:rPr lang="en-GB" sz="2800" b="1">
                <a:latin typeface="Calibri"/>
                <a:ea typeface="Calibri"/>
                <a:cs typeface="Calibri"/>
                <a:sym typeface="Calibri"/>
              </a:rPr>
              <a:t>direct</a:t>
            </a:r>
            <a:r>
              <a:rPr lang="en-GB" sz="2800">
                <a:latin typeface="Calibri"/>
                <a:ea typeface="Calibri"/>
                <a:cs typeface="Calibri"/>
                <a:sym typeface="Calibri"/>
              </a:rPr>
              <a:t>, </a:t>
            </a:r>
            <a:r>
              <a:rPr lang="en-GB" sz="2800" b="1">
                <a:latin typeface="Calibri"/>
                <a:ea typeface="Calibri"/>
                <a:cs typeface="Calibri"/>
                <a:sym typeface="Calibri"/>
              </a:rPr>
              <a:t>distract</a:t>
            </a:r>
            <a:r>
              <a:rPr lang="en-GB" sz="2800">
                <a:latin typeface="Calibri"/>
                <a:ea typeface="Calibri"/>
                <a:cs typeface="Calibri"/>
                <a:sym typeface="Calibri"/>
              </a:rPr>
              <a:t>, </a:t>
            </a:r>
            <a:r>
              <a:rPr lang="en-GB" sz="2800" b="1">
                <a:latin typeface="Calibri"/>
                <a:ea typeface="Calibri"/>
                <a:cs typeface="Calibri"/>
                <a:sym typeface="Calibri"/>
              </a:rPr>
              <a:t>delegate</a:t>
            </a:r>
            <a:r>
              <a:rPr lang="en-GB" sz="2800">
                <a:latin typeface="Calibri"/>
                <a:ea typeface="Calibri"/>
                <a:cs typeface="Calibri"/>
                <a:sym typeface="Calibri"/>
              </a:rPr>
              <a:t>, </a:t>
            </a:r>
            <a:r>
              <a:rPr lang="en-GB" sz="2800" b="1">
                <a:latin typeface="Calibri"/>
                <a:ea typeface="Calibri"/>
                <a:cs typeface="Calibri"/>
                <a:sym typeface="Calibri"/>
              </a:rPr>
              <a:t>delay</a:t>
            </a:r>
            <a:r>
              <a:rPr lang="en-GB" sz="2800">
                <a:latin typeface="Calibri"/>
                <a:ea typeface="Calibri"/>
                <a:cs typeface="Calibri"/>
                <a:sym typeface="Calibri"/>
              </a:rPr>
              <a:t>.</a:t>
            </a:r>
            <a:endParaRPr sz="2800"/>
          </a:p>
        </p:txBody>
      </p:sp>
      <p:sp>
        <p:nvSpPr>
          <p:cNvPr id="395" name="Google Shape;395;p20"/>
          <p:cNvSpPr txBox="1">
            <a:spLocks noGrp="1"/>
          </p:cNvSpPr>
          <p:nvPr>
            <p:ph type="body" idx="1"/>
          </p:nvPr>
        </p:nvSpPr>
        <p:spPr>
          <a:xfrm>
            <a:off x="789200" y="2341924"/>
            <a:ext cx="10515600" cy="4351200"/>
          </a:xfrm>
          <a:prstGeom prst="rect">
            <a:avLst/>
          </a:prstGeom>
          <a:noFill/>
          <a:ln>
            <a:noFill/>
          </a:ln>
        </p:spPr>
        <p:txBody>
          <a:bodyPr spcFirstLastPara="1" wrap="square" lIns="91425" tIns="45700" rIns="91425" bIns="45700" anchor="t" anchorCtr="0">
            <a:normAutofit/>
          </a:bodyPr>
          <a:lstStyle/>
          <a:p>
            <a:pPr marL="228600" lvl="0" indent="-88900" algn="l" rtl="0">
              <a:lnSpc>
                <a:spcPct val="90000"/>
              </a:lnSpc>
              <a:spcBef>
                <a:spcPts val="0"/>
              </a:spcBef>
              <a:spcAft>
                <a:spcPts val="0"/>
              </a:spcAft>
              <a:buClr>
                <a:schemeClr val="dk1"/>
              </a:buClr>
              <a:buSzPts val="2200"/>
              <a:buNone/>
            </a:pPr>
            <a:endParaRPr sz="2200" b="1"/>
          </a:p>
          <a:p>
            <a:pPr marL="228600" lvl="0" indent="-88900" algn="l" rtl="0">
              <a:lnSpc>
                <a:spcPct val="90000"/>
              </a:lnSpc>
              <a:spcBef>
                <a:spcPts val="1000"/>
              </a:spcBef>
              <a:spcAft>
                <a:spcPts val="0"/>
              </a:spcAft>
              <a:buClr>
                <a:schemeClr val="dk1"/>
              </a:buClr>
              <a:buSzPts val="2200"/>
              <a:buNone/>
            </a:pPr>
            <a:endParaRPr sz="2200" b="1"/>
          </a:p>
          <a:p>
            <a:pPr marL="228600" lvl="0" indent="-88900" algn="l" rtl="0">
              <a:lnSpc>
                <a:spcPct val="90000"/>
              </a:lnSpc>
              <a:spcBef>
                <a:spcPts val="1000"/>
              </a:spcBef>
              <a:spcAft>
                <a:spcPts val="0"/>
              </a:spcAft>
              <a:buClr>
                <a:schemeClr val="dk1"/>
              </a:buClr>
              <a:buSzPts val="2200"/>
              <a:buNone/>
            </a:pPr>
            <a:endParaRPr sz="2200" b="1"/>
          </a:p>
          <a:p>
            <a:pPr marL="228600" lvl="0" indent="-88900" algn="l" rtl="0">
              <a:lnSpc>
                <a:spcPct val="90000"/>
              </a:lnSpc>
              <a:spcBef>
                <a:spcPts val="1000"/>
              </a:spcBef>
              <a:spcAft>
                <a:spcPts val="0"/>
              </a:spcAft>
              <a:buClr>
                <a:schemeClr val="dk1"/>
              </a:buClr>
              <a:buSzPts val="2200"/>
              <a:buNone/>
            </a:pPr>
            <a:endParaRPr sz="2200" b="1"/>
          </a:p>
          <a:p>
            <a:pPr marL="228600" lvl="0" indent="-88900" algn="l" rtl="0">
              <a:lnSpc>
                <a:spcPct val="90000"/>
              </a:lnSpc>
              <a:spcBef>
                <a:spcPts val="1000"/>
              </a:spcBef>
              <a:spcAft>
                <a:spcPts val="0"/>
              </a:spcAft>
              <a:buClr>
                <a:schemeClr val="dk1"/>
              </a:buClr>
              <a:buSzPts val="2200"/>
              <a:buNone/>
            </a:pPr>
            <a:endParaRPr sz="2200" b="1"/>
          </a:p>
          <a:p>
            <a:pPr marL="228600" lvl="0" indent="-88900" algn="l" rtl="0">
              <a:lnSpc>
                <a:spcPct val="90000"/>
              </a:lnSpc>
              <a:spcBef>
                <a:spcPts val="1000"/>
              </a:spcBef>
              <a:spcAft>
                <a:spcPts val="0"/>
              </a:spcAft>
              <a:buClr>
                <a:schemeClr val="dk1"/>
              </a:buClr>
              <a:buSzPts val="2200"/>
              <a:buNone/>
            </a:pPr>
            <a:endParaRPr sz="2200"/>
          </a:p>
        </p:txBody>
      </p:sp>
      <p:sp>
        <p:nvSpPr>
          <p:cNvPr id="396" name="Google Shape;39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19</a:t>
            </a:fld>
            <a:endParaRPr/>
          </a:p>
        </p:txBody>
      </p:sp>
      <p:grpSp>
        <p:nvGrpSpPr>
          <p:cNvPr id="397" name="Google Shape;397;p20"/>
          <p:cNvGrpSpPr/>
          <p:nvPr/>
        </p:nvGrpSpPr>
        <p:grpSpPr>
          <a:xfrm>
            <a:off x="615057" y="1976982"/>
            <a:ext cx="11072138" cy="4744494"/>
            <a:chOff x="1448229" y="3461"/>
            <a:chExt cx="6343931" cy="4407935"/>
          </a:xfrm>
        </p:grpSpPr>
        <p:sp>
          <p:nvSpPr>
            <p:cNvPr id="398" name="Google Shape;398;p20"/>
            <p:cNvSpPr/>
            <p:nvPr/>
          </p:nvSpPr>
          <p:spPr>
            <a:xfrm>
              <a:off x="1658665" y="3461"/>
              <a:ext cx="5796099" cy="2205749"/>
            </a:xfrm>
            <a:prstGeom prst="rect">
              <a:avLst/>
            </a:prstGeom>
            <a:solidFill>
              <a:schemeClr val="lt1">
                <a:alpha val="40000"/>
              </a:schemeClr>
            </a:soli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20"/>
            <p:cNvSpPr txBox="1"/>
            <p:nvPr/>
          </p:nvSpPr>
          <p:spPr>
            <a:xfrm>
              <a:off x="1576082" y="155098"/>
              <a:ext cx="5796099" cy="2205749"/>
            </a:xfrm>
            <a:prstGeom prst="rect">
              <a:avLst/>
            </a:prstGeom>
            <a:noFill/>
            <a:ln>
              <a:noFill/>
            </a:ln>
          </p:spPr>
          <p:txBody>
            <a:bodyPr spcFirstLastPara="1" wrap="square" lIns="1848725" tIns="57150" rIns="57150" bIns="5715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Direct action</a:t>
              </a:r>
              <a:br>
                <a:rPr lang="en-GB" sz="2400" b="0" i="0" u="none" strike="noStrike" cap="none">
                  <a:solidFill>
                    <a:schemeClr val="dk1"/>
                  </a:solidFill>
                  <a:latin typeface="Calibri"/>
                  <a:ea typeface="Calibri"/>
                  <a:cs typeface="Calibri"/>
                  <a:sym typeface="Calibri"/>
                </a:rPr>
              </a:br>
              <a:r>
                <a:rPr lang="en-GB" sz="2400" b="0" i="0" u="none" strike="noStrike" cap="none">
                  <a:solidFill>
                    <a:schemeClr val="dk1"/>
                  </a:solidFill>
                  <a:latin typeface="Calibri"/>
                  <a:ea typeface="Calibri"/>
                  <a:cs typeface="Calibri"/>
                  <a:sym typeface="Calibri"/>
                </a:rPr>
                <a:t>Call out negative behaviour once detected, tell the person to stop and/or ask the victim if they are OK. Do this as a group if you can and be polite. Don’t aggravate the situation - remain calm and state why something has offended you. Stick to exactly what has happened and don’t exaggerate.</a:t>
              </a:r>
              <a:br>
                <a:rPr lang="en-GB" sz="2400" b="0" i="0" u="none" strike="noStrike" cap="none">
                  <a:solidFill>
                    <a:schemeClr val="dk1"/>
                  </a:solidFill>
                  <a:latin typeface="Calibri"/>
                  <a:ea typeface="Calibri"/>
                  <a:cs typeface="Calibri"/>
                  <a:sym typeface="Calibri"/>
                </a:rPr>
              </a:br>
              <a:endParaRPr sz="2400" b="0" i="0" u="none" strike="noStrike" cap="none">
                <a:solidFill>
                  <a:schemeClr val="dk1"/>
                </a:solidFill>
                <a:latin typeface="Calibri"/>
                <a:ea typeface="Calibri"/>
                <a:cs typeface="Calibri"/>
                <a:sym typeface="Calibri"/>
              </a:endParaRPr>
            </a:p>
          </p:txBody>
        </p:sp>
        <p:sp>
          <p:nvSpPr>
            <p:cNvPr id="400" name="Google Shape;400;p20"/>
            <p:cNvSpPr/>
            <p:nvPr/>
          </p:nvSpPr>
          <p:spPr>
            <a:xfrm>
              <a:off x="1448229" y="287224"/>
              <a:ext cx="1248000" cy="14865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20"/>
            <p:cNvSpPr/>
            <p:nvPr/>
          </p:nvSpPr>
          <p:spPr>
            <a:xfrm>
              <a:off x="1658666" y="2236271"/>
              <a:ext cx="5799096" cy="2175125"/>
            </a:xfrm>
            <a:prstGeom prst="rect">
              <a:avLst/>
            </a:prstGeom>
            <a:solidFill>
              <a:schemeClr val="lt1">
                <a:alpha val="40000"/>
              </a:schemeClr>
            </a:soli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20"/>
            <p:cNvSpPr txBox="1"/>
            <p:nvPr/>
          </p:nvSpPr>
          <p:spPr>
            <a:xfrm>
              <a:off x="1604154" y="2261920"/>
              <a:ext cx="6188006" cy="2149345"/>
            </a:xfrm>
            <a:prstGeom prst="rect">
              <a:avLst/>
            </a:prstGeom>
            <a:noFill/>
            <a:ln>
              <a:noFill/>
            </a:ln>
          </p:spPr>
          <p:txBody>
            <a:bodyPr spcFirstLastPara="1" wrap="square" lIns="1848725" tIns="57150" rIns="57150" bIns="5715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Distract</a:t>
              </a:r>
              <a:br>
                <a:rPr lang="en-GB" sz="2400" b="0" i="0" u="none" strike="noStrike" cap="none">
                  <a:solidFill>
                    <a:schemeClr val="dk1"/>
                  </a:solidFill>
                  <a:latin typeface="Calibri"/>
                  <a:ea typeface="Calibri"/>
                  <a:cs typeface="Calibri"/>
                  <a:sym typeface="Calibri"/>
                </a:rPr>
              </a:br>
              <a:r>
                <a:rPr lang="en-GB" sz="2400" b="0" i="0" u="none" strike="noStrike" cap="none">
                  <a:solidFill>
                    <a:schemeClr val="dk1"/>
                  </a:solidFill>
                  <a:latin typeface="Calibri"/>
                  <a:ea typeface="Calibri"/>
                  <a:cs typeface="Calibri"/>
                  <a:sym typeface="Calibri"/>
                </a:rPr>
                <a:t>Interrupt, start a conversation with the perpetrator to allow their potential target to move away or have others intervene. You can</a:t>
              </a:r>
              <a:br>
                <a:rPr lang="en-GB" sz="2400" b="0" i="0" u="none" strike="noStrike" cap="none">
                  <a:solidFill>
                    <a:schemeClr val="dk1"/>
                  </a:solidFill>
                  <a:latin typeface="Calibri"/>
                  <a:ea typeface="Calibri"/>
                  <a:cs typeface="Calibri"/>
                  <a:sym typeface="Calibri"/>
                </a:rPr>
              </a:br>
              <a:r>
                <a:rPr lang="en-GB" sz="2400" b="0" i="0" u="none" strike="noStrike" cap="none">
                  <a:solidFill>
                    <a:schemeClr val="dk1"/>
                  </a:solidFill>
                  <a:latin typeface="Calibri"/>
                  <a:ea typeface="Calibri"/>
                  <a:cs typeface="Calibri"/>
                  <a:sym typeface="Calibri"/>
                </a:rPr>
                <a:t>come up with an idea to get the victim out of the situation such as telling them they need to take a call, or you need to speak to them;</a:t>
              </a:r>
              <a:br>
                <a:rPr lang="en-GB" sz="2400" b="0" i="0" u="none" strike="noStrike" cap="none">
                  <a:solidFill>
                    <a:schemeClr val="dk1"/>
                  </a:solidFill>
                  <a:latin typeface="Calibri"/>
                  <a:ea typeface="Calibri"/>
                  <a:cs typeface="Calibri"/>
                  <a:sym typeface="Calibri"/>
                </a:rPr>
              </a:br>
              <a:r>
                <a:rPr lang="en-GB" sz="2400" b="0" i="0" u="none" strike="noStrike" cap="none">
                  <a:solidFill>
                    <a:schemeClr val="dk1"/>
                  </a:solidFill>
                  <a:latin typeface="Calibri"/>
                  <a:ea typeface="Calibri"/>
                  <a:cs typeface="Calibri"/>
                  <a:sym typeface="Calibri"/>
                </a:rPr>
                <a:t> any excuse to get them away to safety. Alternatively, try</a:t>
              </a:r>
              <a:br>
                <a:rPr lang="en-GB" sz="2400" b="0" i="0" u="none" strike="noStrike" cap="none">
                  <a:solidFill>
                    <a:schemeClr val="dk1"/>
                  </a:solidFill>
                  <a:latin typeface="Calibri"/>
                  <a:ea typeface="Calibri"/>
                  <a:cs typeface="Calibri"/>
                  <a:sym typeface="Calibri"/>
                </a:rPr>
              </a:br>
              <a:r>
                <a:rPr lang="en-GB" sz="2400" b="0" i="0" u="none" strike="noStrike" cap="none">
                  <a:solidFill>
                    <a:schemeClr val="dk1"/>
                  </a:solidFill>
                  <a:latin typeface="Calibri"/>
                  <a:ea typeface="Calibri"/>
                  <a:cs typeface="Calibri"/>
                  <a:sym typeface="Calibri"/>
                </a:rPr>
                <a:t>distracting, or redirecting the situation.</a:t>
              </a:r>
              <a:endParaRPr sz="2400" b="0" i="0" u="none" strike="noStrike" cap="none">
                <a:solidFill>
                  <a:schemeClr val="dk1"/>
                </a:solidFill>
                <a:latin typeface="Calibri"/>
                <a:ea typeface="Calibri"/>
                <a:cs typeface="Calibri"/>
                <a:sym typeface="Calibri"/>
              </a:endParaRPr>
            </a:p>
          </p:txBody>
        </p:sp>
        <p:sp>
          <p:nvSpPr>
            <p:cNvPr id="403" name="Google Shape;403;p20"/>
            <p:cNvSpPr/>
            <p:nvPr/>
          </p:nvSpPr>
          <p:spPr>
            <a:xfrm>
              <a:off x="1719458" y="2585189"/>
              <a:ext cx="867037" cy="1477153"/>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810491" y="500062"/>
            <a:ext cx="105156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6789B9"/>
              </a:buClr>
              <a:buSzPts val="4000"/>
              <a:buFont typeface="Calibri"/>
              <a:buNone/>
            </a:pPr>
            <a:r>
              <a:rPr lang="en-GB" sz="4000" b="1">
                <a:solidFill>
                  <a:srgbClr val="6789B9"/>
                </a:solidFill>
              </a:rPr>
              <a:t>Topics</a:t>
            </a:r>
            <a:endParaRPr/>
          </a:p>
        </p:txBody>
      </p:sp>
      <p:grpSp>
        <p:nvGrpSpPr>
          <p:cNvPr id="104" name="Google Shape;104;p3"/>
          <p:cNvGrpSpPr/>
          <p:nvPr/>
        </p:nvGrpSpPr>
        <p:grpSpPr>
          <a:xfrm>
            <a:off x="810491" y="1913242"/>
            <a:ext cx="10543309" cy="5576129"/>
            <a:chOff x="0" y="531"/>
            <a:chExt cx="10543309" cy="4350275"/>
          </a:xfrm>
        </p:grpSpPr>
        <p:cxnSp>
          <p:nvCxnSpPr>
            <p:cNvPr id="105" name="Google Shape;105;p3"/>
            <p:cNvCxnSpPr/>
            <p:nvPr/>
          </p:nvCxnSpPr>
          <p:spPr>
            <a:xfrm>
              <a:off x="0" y="531"/>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06" name="Google Shape;106;p3"/>
            <p:cNvSpPr/>
            <p:nvPr/>
          </p:nvSpPr>
          <p:spPr>
            <a:xfrm>
              <a:off x="0" y="531"/>
              <a:ext cx="10515600" cy="87005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3"/>
            <p:cNvSpPr txBox="1"/>
            <p:nvPr/>
          </p:nvSpPr>
          <p:spPr>
            <a:xfrm>
              <a:off x="0" y="531"/>
              <a:ext cx="10515600" cy="870055"/>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1. Potential consequences for affected persons (psychological and physical consequences, consequences at the workplace, ....)</a:t>
              </a:r>
              <a:endParaRPr sz="2400" b="0" i="0" u="none" strike="noStrike" cap="none">
                <a:solidFill>
                  <a:schemeClr val="dk1"/>
                </a:solidFill>
                <a:latin typeface="Calibri"/>
                <a:ea typeface="Calibri"/>
                <a:cs typeface="Calibri"/>
                <a:sym typeface="Calibri"/>
              </a:endParaRPr>
            </a:p>
          </p:txBody>
        </p:sp>
        <p:cxnSp>
          <p:nvCxnSpPr>
            <p:cNvPr id="108" name="Google Shape;108;p3"/>
            <p:cNvCxnSpPr/>
            <p:nvPr/>
          </p:nvCxnSpPr>
          <p:spPr>
            <a:xfrm>
              <a:off x="0" y="870586"/>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09" name="Google Shape;109;p3"/>
            <p:cNvSpPr/>
            <p:nvPr/>
          </p:nvSpPr>
          <p:spPr>
            <a:xfrm>
              <a:off x="0" y="870586"/>
              <a:ext cx="10515600" cy="87005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3"/>
            <p:cNvSpPr txBox="1"/>
            <p:nvPr/>
          </p:nvSpPr>
          <p:spPr>
            <a:xfrm>
              <a:off x="0" y="870586"/>
              <a:ext cx="10515600" cy="870055"/>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2. Potential consequences for the company (economic consequences, consequences in cooperation, consequences for employees involved, consequences in external effects, structural consequences,...)</a:t>
              </a:r>
              <a:endParaRPr sz="2400" b="0" i="0" u="none" strike="noStrike" cap="none">
                <a:solidFill>
                  <a:schemeClr val="dk1"/>
                </a:solidFill>
                <a:latin typeface="Calibri"/>
                <a:ea typeface="Calibri"/>
                <a:cs typeface="Calibri"/>
                <a:sym typeface="Calibri"/>
              </a:endParaRPr>
            </a:p>
          </p:txBody>
        </p:sp>
        <p:cxnSp>
          <p:nvCxnSpPr>
            <p:cNvPr id="111" name="Google Shape;111;p3"/>
            <p:cNvCxnSpPr/>
            <p:nvPr/>
          </p:nvCxnSpPr>
          <p:spPr>
            <a:xfrm>
              <a:off x="0" y="1740641"/>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12" name="Google Shape;112;p3"/>
            <p:cNvSpPr/>
            <p:nvPr/>
          </p:nvSpPr>
          <p:spPr>
            <a:xfrm>
              <a:off x="0" y="1740641"/>
              <a:ext cx="10515600" cy="87005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3"/>
            <p:cNvSpPr txBox="1"/>
            <p:nvPr/>
          </p:nvSpPr>
          <p:spPr>
            <a:xfrm>
              <a:off x="27709" y="1995749"/>
              <a:ext cx="10515600" cy="870055"/>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3. Power of the bystander approach</a:t>
              </a:r>
              <a:endParaRPr sz="2400" b="0" i="0" u="none" strike="noStrike" cap="none">
                <a:solidFill>
                  <a:schemeClr val="dk1"/>
                </a:solidFill>
                <a:latin typeface="Calibri"/>
                <a:ea typeface="Calibri"/>
                <a:cs typeface="Calibri"/>
                <a:sym typeface="Calibri"/>
              </a:endParaRPr>
            </a:p>
          </p:txBody>
        </p:sp>
        <p:cxnSp>
          <p:nvCxnSpPr>
            <p:cNvPr id="114" name="Google Shape;114;p3"/>
            <p:cNvCxnSpPr/>
            <p:nvPr/>
          </p:nvCxnSpPr>
          <p:spPr>
            <a:xfrm>
              <a:off x="0" y="2610696"/>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15" name="Google Shape;115;p3"/>
            <p:cNvSpPr/>
            <p:nvPr/>
          </p:nvSpPr>
          <p:spPr>
            <a:xfrm>
              <a:off x="0" y="2610696"/>
              <a:ext cx="10515600" cy="87005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3"/>
            <p:cNvSpPr txBox="1"/>
            <p:nvPr/>
          </p:nvSpPr>
          <p:spPr>
            <a:xfrm>
              <a:off x="0" y="2610696"/>
              <a:ext cx="10515600" cy="870055"/>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cxnSp>
          <p:nvCxnSpPr>
            <p:cNvPr id="117" name="Google Shape;117;p3"/>
            <p:cNvCxnSpPr/>
            <p:nvPr/>
          </p:nvCxnSpPr>
          <p:spPr>
            <a:xfrm>
              <a:off x="0" y="3480751"/>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18" name="Google Shape;118;p3"/>
            <p:cNvSpPr/>
            <p:nvPr/>
          </p:nvSpPr>
          <p:spPr>
            <a:xfrm>
              <a:off x="0" y="3480751"/>
              <a:ext cx="10515600" cy="87005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3"/>
            <p:cNvSpPr txBox="1"/>
            <p:nvPr/>
          </p:nvSpPr>
          <p:spPr>
            <a:xfrm>
              <a:off x="0" y="3480751"/>
              <a:ext cx="10515600" cy="870055"/>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grpSp>
      <p:sp>
        <p:nvSpPr>
          <p:cNvPr id="120" name="Google Shape;1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2</a:t>
            </a:fld>
            <a:endParaRPr/>
          </a:p>
        </p:txBody>
      </p:sp>
      <p:pic>
        <p:nvPicPr>
          <p:cNvPr id="121" name="Google Shape;121;p3"/>
          <p:cNvPicPr preferRelativeResize="0"/>
          <p:nvPr/>
        </p:nvPicPr>
        <p:blipFill rotWithShape="1">
          <a:blip r:embed="rId3">
            <a:alphaModFix/>
          </a:blip>
          <a:srcRect/>
          <a:stretch/>
        </p:blipFill>
        <p:spPr>
          <a:xfrm>
            <a:off x="368038" y="6398359"/>
            <a:ext cx="2743438" cy="32311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1"/>
          <p:cNvSpPr/>
          <p:nvPr/>
        </p:nvSpPr>
        <p:spPr>
          <a:xfrm flipH="1">
            <a:off x="5795201" y="0"/>
            <a:ext cx="6396800" cy="6853714"/>
          </a:xfrm>
          <a:custGeom>
            <a:avLst/>
            <a:gdLst/>
            <a:ahLst/>
            <a:cxnLst/>
            <a:rect l="l" t="t" r="r" b="b"/>
            <a:pathLst>
              <a:path w="4800600" h="5143500" extrusionOk="0">
                <a:moveTo>
                  <a:pt x="0" y="0"/>
                </a:moveTo>
                <a:lnTo>
                  <a:pt x="2399668" y="0"/>
                </a:lnTo>
                <a:lnTo>
                  <a:pt x="4800600" y="5143500"/>
                </a:lnTo>
                <a:lnTo>
                  <a:pt x="2399668" y="5143500"/>
                </a:lnTo>
                <a:lnTo>
                  <a:pt x="0" y="5143500"/>
                </a:lnTo>
                <a:close/>
              </a:path>
            </a:pathLst>
          </a:custGeom>
          <a:gradFill>
            <a:gsLst>
              <a:gs pos="0">
                <a:srgbClr val="7030A0">
                  <a:alpha val="75294"/>
                </a:srgbClr>
              </a:gs>
              <a:gs pos="100000">
                <a:srgbClr val="00B0F0"/>
              </a:gs>
            </a:gsLst>
            <a:lin ang="8100000" scaled="0"/>
          </a:gradFill>
          <a:ln>
            <a:noFill/>
          </a:ln>
        </p:spPr>
        <p:txBody>
          <a:bodyPr spcFirstLastPara="1" wrap="square" lIns="121900" tIns="60950" rIns="121900" bIns="60950" anchor="t"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Open Sans"/>
              <a:ea typeface="Open Sans"/>
              <a:cs typeface="Open Sans"/>
              <a:sym typeface="Open Sans"/>
            </a:endParaRPr>
          </a:p>
        </p:txBody>
      </p:sp>
      <p:sp>
        <p:nvSpPr>
          <p:cNvPr id="409" name="Google Shape;40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20</a:t>
            </a:fld>
            <a:endParaRPr/>
          </a:p>
        </p:txBody>
      </p:sp>
      <p:grpSp>
        <p:nvGrpSpPr>
          <p:cNvPr id="410" name="Google Shape;410;p21"/>
          <p:cNvGrpSpPr/>
          <p:nvPr/>
        </p:nvGrpSpPr>
        <p:grpSpPr>
          <a:xfrm>
            <a:off x="751827" y="629223"/>
            <a:ext cx="6397347" cy="2000536"/>
            <a:chOff x="533166" y="115573"/>
            <a:chExt cx="6397347" cy="2000536"/>
          </a:xfrm>
        </p:grpSpPr>
        <p:sp>
          <p:nvSpPr>
            <p:cNvPr id="411" name="Google Shape;411;p21"/>
            <p:cNvSpPr/>
            <p:nvPr/>
          </p:nvSpPr>
          <p:spPr>
            <a:xfrm>
              <a:off x="533166" y="115573"/>
              <a:ext cx="6397347" cy="2000536"/>
            </a:xfrm>
            <a:prstGeom prst="rect">
              <a:avLst/>
            </a:prstGeom>
            <a:solidFill>
              <a:schemeClr val="lt1">
                <a:alpha val="40000"/>
              </a:schemeClr>
            </a:soli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21"/>
            <p:cNvSpPr txBox="1"/>
            <p:nvPr/>
          </p:nvSpPr>
          <p:spPr>
            <a:xfrm>
              <a:off x="533166" y="115573"/>
              <a:ext cx="6397347" cy="2000536"/>
            </a:xfrm>
            <a:prstGeom prst="rect">
              <a:avLst/>
            </a:prstGeom>
            <a:noFill/>
            <a:ln>
              <a:noFill/>
            </a:ln>
          </p:spPr>
          <p:txBody>
            <a:bodyPr spcFirstLastPara="1" wrap="square" lIns="1651600"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Delegate</a:t>
              </a:r>
              <a:br>
                <a:rPr lang="en-GB" sz="2800" b="0" i="0" u="none" strike="noStrike" cap="none">
                  <a:solidFill>
                    <a:schemeClr val="dk1"/>
                  </a:solidFill>
                  <a:latin typeface="Calibri"/>
                  <a:ea typeface="Calibri"/>
                  <a:cs typeface="Calibri"/>
                  <a:sym typeface="Calibri"/>
                </a:rPr>
              </a:br>
              <a:r>
                <a:rPr lang="en-GB" sz="2400" b="0" i="0" u="none" strike="noStrike" cap="none">
                  <a:solidFill>
                    <a:schemeClr val="dk1"/>
                  </a:solidFill>
                  <a:latin typeface="Calibri"/>
                  <a:ea typeface="Calibri"/>
                  <a:cs typeface="Calibri"/>
                  <a:sym typeface="Calibri"/>
                </a:rPr>
                <a:t>If you are too embarrassed or shy to speak out, or you don’t feel safe to do so, get someone else to step in. </a:t>
              </a:r>
              <a:endParaRPr sz="2400" b="0" i="0" u="none" strike="noStrike" cap="none">
                <a:solidFill>
                  <a:schemeClr val="dk1"/>
                </a:solidFill>
                <a:latin typeface="Calibri"/>
                <a:ea typeface="Calibri"/>
                <a:cs typeface="Calibri"/>
                <a:sym typeface="Calibri"/>
              </a:endParaRPr>
            </a:p>
          </p:txBody>
        </p:sp>
      </p:grpSp>
      <p:sp>
        <p:nvSpPr>
          <p:cNvPr id="413" name="Google Shape;413;p21"/>
          <p:cNvSpPr/>
          <p:nvPr/>
        </p:nvSpPr>
        <p:spPr>
          <a:xfrm>
            <a:off x="1064074" y="795620"/>
            <a:ext cx="1143600" cy="16677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14" name="Google Shape;414;p21"/>
          <p:cNvGrpSpPr/>
          <p:nvPr/>
        </p:nvGrpSpPr>
        <p:grpSpPr>
          <a:xfrm>
            <a:off x="751843" y="2836041"/>
            <a:ext cx="6498043" cy="3053129"/>
            <a:chOff x="412297" y="3033440"/>
            <a:chExt cx="6671852" cy="2000536"/>
          </a:xfrm>
        </p:grpSpPr>
        <p:sp>
          <p:nvSpPr>
            <p:cNvPr id="415" name="Google Shape;415;p21"/>
            <p:cNvSpPr/>
            <p:nvPr/>
          </p:nvSpPr>
          <p:spPr>
            <a:xfrm>
              <a:off x="412297" y="3033440"/>
              <a:ext cx="6671852" cy="2000536"/>
            </a:xfrm>
            <a:prstGeom prst="rect">
              <a:avLst/>
            </a:prstGeom>
            <a:solidFill>
              <a:schemeClr val="lt1">
                <a:alpha val="40000"/>
              </a:schemeClr>
            </a:soli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21"/>
            <p:cNvSpPr txBox="1"/>
            <p:nvPr/>
          </p:nvSpPr>
          <p:spPr>
            <a:xfrm>
              <a:off x="412297" y="3033440"/>
              <a:ext cx="6671852" cy="2000536"/>
            </a:xfrm>
            <a:prstGeom prst="rect">
              <a:avLst/>
            </a:prstGeom>
            <a:noFill/>
            <a:ln>
              <a:noFill/>
            </a:ln>
          </p:spPr>
          <p:txBody>
            <a:bodyPr spcFirstLastPara="1" wrap="square" lIns="1651600"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Delay </a:t>
              </a:r>
              <a:endParaRPr sz="1800" b="1" i="0" u="none" strike="noStrike" cap="none">
                <a:solidFill>
                  <a:schemeClr val="dk1"/>
                </a:solidFill>
                <a:latin typeface="Calibri"/>
                <a:ea typeface="Calibri"/>
                <a:cs typeface="Calibri"/>
                <a:sym typeface="Calibri"/>
              </a:endParaRPr>
            </a:p>
            <a:p>
              <a:pPr marL="0" marR="0" lvl="0" indent="0" algn="l" rtl="0">
                <a:lnSpc>
                  <a:spcPct val="90000"/>
                </a:lnSpc>
                <a:spcBef>
                  <a:spcPts val="84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If the situation is too dangerous to intervene (such as there is the threat of violence or you are outnumbered) then just walk away and wait for the situation to pass. Ask the victim later if they are OK or report it when it’s safe to do so </a:t>
              </a:r>
              <a:endParaRPr sz="2400" b="0" i="0" u="none" strike="noStrike" cap="none">
                <a:solidFill>
                  <a:schemeClr val="dk1"/>
                </a:solidFill>
                <a:latin typeface="Calibri"/>
                <a:ea typeface="Calibri"/>
                <a:cs typeface="Calibri"/>
                <a:sym typeface="Calibri"/>
              </a:endParaRPr>
            </a:p>
          </p:txBody>
        </p:sp>
      </p:grpSp>
      <p:pic>
        <p:nvPicPr>
          <p:cNvPr id="417" name="Google Shape;417;p21"/>
          <p:cNvPicPr preferRelativeResize="0"/>
          <p:nvPr/>
        </p:nvPicPr>
        <p:blipFill rotWithShape="1">
          <a:blip r:embed="rId4">
            <a:alphaModFix/>
          </a:blip>
          <a:srcRect/>
          <a:stretch/>
        </p:blipFill>
        <p:spPr>
          <a:xfrm>
            <a:off x="1064074" y="3308511"/>
            <a:ext cx="1027641" cy="102764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Google Shape;422;p22"/>
          <p:cNvPicPr preferRelativeResize="0"/>
          <p:nvPr/>
        </p:nvPicPr>
        <p:blipFill rotWithShape="1">
          <a:blip r:embed="rId3">
            <a:alphaModFix/>
          </a:blip>
          <a:srcRect/>
          <a:stretch/>
        </p:blipFill>
        <p:spPr>
          <a:xfrm>
            <a:off x="0" y="447"/>
            <a:ext cx="12192000" cy="6858000"/>
          </a:xfrm>
          <a:prstGeom prst="rect">
            <a:avLst/>
          </a:prstGeom>
          <a:noFill/>
          <a:ln>
            <a:noFill/>
          </a:ln>
        </p:spPr>
      </p:pic>
      <p:sp>
        <p:nvSpPr>
          <p:cNvPr id="423" name="Google Shape;423;p22"/>
          <p:cNvSpPr/>
          <p:nvPr/>
        </p:nvSpPr>
        <p:spPr>
          <a:xfrm>
            <a:off x="0" y="0"/>
            <a:ext cx="12192000" cy="6857107"/>
          </a:xfrm>
          <a:custGeom>
            <a:avLst/>
            <a:gdLst/>
            <a:ahLst/>
            <a:cxnLst/>
            <a:rect l="l" t="t" r="r" b="b"/>
            <a:pathLst>
              <a:path w="24387176" h="13716000" extrusionOk="0">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5294"/>
                </a:srgbClr>
              </a:gs>
              <a:gs pos="100000">
                <a:srgbClr val="00B0F0">
                  <a:alpha val="89411"/>
                </a:srgbClr>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Calibri"/>
              <a:buNone/>
            </a:pPr>
            <a:endParaRPr sz="1400" b="0" i="0" u="none" strike="noStrike" cap="none">
              <a:solidFill>
                <a:srgbClr val="000000"/>
              </a:solidFill>
              <a:latin typeface="Arial"/>
              <a:ea typeface="Arial"/>
              <a:cs typeface="Arial"/>
              <a:sym typeface="Arial"/>
            </a:endParaRPr>
          </a:p>
        </p:txBody>
      </p:sp>
      <p:sp>
        <p:nvSpPr>
          <p:cNvPr id="424" name="Google Shape;42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21</a:t>
            </a:fld>
            <a:endParaRPr/>
          </a:p>
        </p:txBody>
      </p:sp>
      <p:sp>
        <p:nvSpPr>
          <p:cNvPr id="425" name="Google Shape;425;p22"/>
          <p:cNvSpPr txBox="1"/>
          <p:nvPr/>
        </p:nvSpPr>
        <p:spPr>
          <a:xfrm>
            <a:off x="1049311" y="1027906"/>
            <a:ext cx="33428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426" name="Google Shape;426;p22"/>
          <p:cNvSpPr txBox="1">
            <a:spLocks noGrp="1"/>
          </p:cNvSpPr>
          <p:nvPr>
            <p:ph type="title"/>
          </p:nvPr>
        </p:nvSpPr>
        <p:spPr>
          <a:xfrm>
            <a:off x="298553" y="19923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sz="4000" b="1" u="sng">
                <a:solidFill>
                  <a:schemeClr val="lt1"/>
                </a:solidFill>
              </a:rPr>
              <a:t>Group Activity (30 min.)</a:t>
            </a:r>
            <a:endParaRPr sz="4000" b="1" u="sng">
              <a:solidFill>
                <a:schemeClr val="lt1"/>
              </a:solidFill>
            </a:endParaRPr>
          </a:p>
        </p:txBody>
      </p:sp>
      <p:sp>
        <p:nvSpPr>
          <p:cNvPr id="427" name="Google Shape;427;p22"/>
          <p:cNvSpPr txBox="1">
            <a:spLocks noGrp="1"/>
          </p:cNvSpPr>
          <p:nvPr>
            <p:ph type="body" idx="1"/>
          </p:nvPr>
        </p:nvSpPr>
        <p:spPr>
          <a:xfrm>
            <a:off x="179257" y="1027906"/>
            <a:ext cx="5652000" cy="4486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b="1" u="sng"/>
          </a:p>
          <a:p>
            <a:pPr marL="0" lvl="0" indent="0" algn="l" rtl="0">
              <a:lnSpc>
                <a:spcPct val="90000"/>
              </a:lnSpc>
              <a:spcBef>
                <a:spcPts val="1000"/>
              </a:spcBef>
              <a:spcAft>
                <a:spcPts val="0"/>
              </a:spcAft>
              <a:buClr>
                <a:schemeClr val="lt1"/>
              </a:buClr>
              <a:buSzPts val="2400"/>
              <a:buNone/>
            </a:pPr>
            <a:r>
              <a:rPr lang="en-GB" sz="2400">
                <a:solidFill>
                  <a:schemeClr val="lt1"/>
                </a:solidFill>
              </a:rPr>
              <a:t>For 30 minutes play the Weed Out Card Game (Instructions to be provided in class)</a:t>
            </a:r>
            <a:endParaRPr sz="2400">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1"/>
        <p:cNvGrpSpPr/>
        <p:nvPr/>
      </p:nvGrpSpPr>
      <p:grpSpPr>
        <a:xfrm>
          <a:off x="0" y="0"/>
          <a:ext cx="0" cy="0"/>
          <a:chOff x="0" y="0"/>
          <a:chExt cx="0" cy="0"/>
        </a:xfrm>
      </p:grpSpPr>
      <p:sp>
        <p:nvSpPr>
          <p:cNvPr id="432" name="Google Shape;432;p23"/>
          <p:cNvSpPr txBox="1">
            <a:spLocks noGrp="1"/>
          </p:cNvSpPr>
          <p:nvPr>
            <p:ph type="title"/>
          </p:nvPr>
        </p:nvSpPr>
        <p:spPr>
          <a:xfrm>
            <a:off x="838200" y="638709"/>
            <a:ext cx="105156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6789B9"/>
              </a:buClr>
              <a:buSzPts val="3200"/>
              <a:buFont typeface="Calibri"/>
              <a:buNone/>
            </a:pPr>
            <a:r>
              <a:rPr lang="en-GB" sz="4000">
                <a:solidFill>
                  <a:srgbClr val="6789B9"/>
                </a:solidFill>
                <a:latin typeface="Calibri"/>
                <a:ea typeface="Calibri"/>
                <a:cs typeface="Calibri"/>
                <a:sym typeface="Calibri"/>
              </a:rPr>
              <a:t>References &amp; Further links</a:t>
            </a:r>
            <a:endParaRPr sz="4000"/>
          </a:p>
        </p:txBody>
      </p:sp>
      <p:sp>
        <p:nvSpPr>
          <p:cNvPr id="433" name="Google Shape;433;p23"/>
          <p:cNvSpPr txBox="1">
            <a:spLocks noGrp="1"/>
          </p:cNvSpPr>
          <p:nvPr>
            <p:ph type="body" idx="1"/>
          </p:nvPr>
        </p:nvSpPr>
        <p:spPr>
          <a:xfrm>
            <a:off x="832253" y="1575254"/>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Char char="•"/>
            </a:pPr>
            <a:r>
              <a:rPr lang="en-GB" sz="2000"/>
              <a:t>A Bystander Intervention Training - </a:t>
            </a:r>
            <a:r>
              <a:rPr lang="en-GB" sz="2000" u="sng">
                <a:solidFill>
                  <a:schemeClr val="hlink"/>
                </a:solidFill>
                <a:hlinkClick r:id="rId3"/>
              </a:rPr>
              <a:t>https://righttobe.org/guides/bystander-intervention-training/</a:t>
            </a:r>
            <a:endParaRPr sz="2000"/>
          </a:p>
          <a:p>
            <a:pPr marL="228600" lvl="0" indent="-228600" algn="l" rtl="0">
              <a:lnSpc>
                <a:spcPct val="90000"/>
              </a:lnSpc>
              <a:spcBef>
                <a:spcPts val="1000"/>
              </a:spcBef>
              <a:spcAft>
                <a:spcPts val="0"/>
              </a:spcAft>
              <a:buClr>
                <a:schemeClr val="dk1"/>
              </a:buClr>
              <a:buSzPts val="2000"/>
              <a:buChar char="•"/>
            </a:pPr>
            <a:r>
              <a:rPr lang="en-GB" sz="2000"/>
              <a:t>A guide to the Bystander Approach and further reading - </a:t>
            </a:r>
            <a:r>
              <a:rPr lang="en-GB" sz="2000" u="sng">
                <a:solidFill>
                  <a:schemeClr val="hlink"/>
                </a:solidFill>
                <a:hlinkClick r:id="rId4"/>
              </a:rPr>
              <a:t>https://drexel.edu/~/media/Files/oed/PDF/soc_bystander_intervention_guide_web_final.ashx;_z=z?la=en</a:t>
            </a:r>
            <a:endParaRPr sz="2000"/>
          </a:p>
          <a:p>
            <a:pPr marL="228600" lvl="0" indent="-228600" algn="l" rtl="0">
              <a:lnSpc>
                <a:spcPct val="90000"/>
              </a:lnSpc>
              <a:spcBef>
                <a:spcPts val="1000"/>
              </a:spcBef>
              <a:spcAft>
                <a:spcPts val="0"/>
              </a:spcAft>
              <a:buClr>
                <a:schemeClr val="dk1"/>
              </a:buClr>
              <a:buSzPts val="2000"/>
              <a:buChar char="•"/>
            </a:pPr>
            <a:r>
              <a:rPr lang="en-GB" sz="2000"/>
              <a:t>American Academy of Experts in Traumatic Stress 2020 - </a:t>
            </a:r>
            <a:r>
              <a:rPr lang="en-GB" sz="2000" u="sng">
                <a:solidFill>
                  <a:schemeClr val="hlink"/>
                </a:solidFill>
                <a:hlinkClick r:id="rId5"/>
              </a:rPr>
              <a:t>https://www.aaets.org/traumatic-stress-library/workplace-violence</a:t>
            </a:r>
            <a:r>
              <a:rPr lang="en-GB" sz="2000"/>
              <a:t> </a:t>
            </a:r>
            <a:endParaRPr/>
          </a:p>
          <a:p>
            <a:pPr marL="228600" lvl="0" indent="-228600" algn="l" rtl="0">
              <a:lnSpc>
                <a:spcPct val="90000"/>
              </a:lnSpc>
              <a:spcBef>
                <a:spcPts val="1000"/>
              </a:spcBef>
              <a:spcAft>
                <a:spcPts val="0"/>
              </a:spcAft>
              <a:buClr>
                <a:schemeClr val="dk1"/>
              </a:buClr>
              <a:buSzPts val="2000"/>
              <a:buChar char="•"/>
            </a:pPr>
            <a:r>
              <a:rPr lang="en-GB" sz="2000"/>
              <a:t>Andoh, A. K. (2001) sexual harassment in the workplace: The Ghanaian experience, Centre for Social Policy Studies (CSPS), University of Ghana, Legon, No. 9 ISSN 0855-3726</a:t>
            </a:r>
            <a:endParaRPr/>
          </a:p>
          <a:p>
            <a:pPr marL="228600" lvl="0" indent="-228600" algn="l" rtl="0">
              <a:lnSpc>
                <a:spcPct val="90000"/>
              </a:lnSpc>
              <a:spcBef>
                <a:spcPts val="1000"/>
              </a:spcBef>
              <a:spcAft>
                <a:spcPts val="0"/>
              </a:spcAft>
              <a:buClr>
                <a:schemeClr val="dk1"/>
              </a:buClr>
              <a:buSzPts val="2000"/>
              <a:buChar char="•"/>
            </a:pPr>
            <a:r>
              <a:rPr lang="en-GB" sz="2000"/>
              <a:t>Bureau of Labour Statistics (2012). Census of Fatal Occupational Injuries Summary. Retrieved on April 3, 2014 from http://www.bls.gov/iif/ osh_wpvs.htm</a:t>
            </a:r>
            <a:endParaRPr/>
          </a:p>
          <a:p>
            <a:pPr marL="228600" lvl="0" indent="-228600" algn="l" rtl="0">
              <a:lnSpc>
                <a:spcPct val="90000"/>
              </a:lnSpc>
              <a:spcBef>
                <a:spcPts val="1000"/>
              </a:spcBef>
              <a:spcAft>
                <a:spcPts val="0"/>
              </a:spcAft>
              <a:buClr>
                <a:schemeClr val="dk1"/>
              </a:buClr>
              <a:buSzPts val="2000"/>
              <a:buChar char="•"/>
            </a:pPr>
            <a:r>
              <a:rPr lang="en-GB" sz="2000"/>
              <a:t>Bystander Approaches - </a:t>
            </a:r>
            <a:r>
              <a:rPr lang="en-GB" sz="2000" u="sng">
                <a:solidFill>
                  <a:schemeClr val="hlink"/>
                </a:solidFill>
                <a:hlinkClick r:id="rId6"/>
              </a:rPr>
              <a:t>https://aifs.gov.au/sites/default/files/publication-documents/acssa-issues17_1.pdf</a:t>
            </a:r>
            <a:endParaRPr sz="2000"/>
          </a:p>
          <a:p>
            <a:pPr marL="228600" lvl="0" indent="-228600" algn="l" rtl="0">
              <a:lnSpc>
                <a:spcPct val="90000"/>
              </a:lnSpc>
              <a:spcBef>
                <a:spcPts val="1000"/>
              </a:spcBef>
              <a:spcAft>
                <a:spcPts val="0"/>
              </a:spcAft>
              <a:buClr>
                <a:schemeClr val="dk1"/>
              </a:buClr>
              <a:buSzPts val="2000"/>
              <a:buChar char="•"/>
            </a:pPr>
            <a:r>
              <a:rPr lang="en-GB" sz="2000" u="sng">
                <a:solidFill>
                  <a:schemeClr val="hlink"/>
                </a:solidFill>
                <a:hlinkClick r:id="rId7"/>
              </a:rPr>
              <a:t>https://core.ac.uk/download/pdf/234669966.pdf</a:t>
            </a:r>
            <a:r>
              <a:rPr lang="en-GB" sz="2000"/>
              <a:t> </a:t>
            </a:r>
            <a:endParaRPr/>
          </a:p>
          <a:p>
            <a:pPr marL="228600" lvl="0" indent="-101600" algn="l" rtl="0">
              <a:lnSpc>
                <a:spcPct val="90000"/>
              </a:lnSpc>
              <a:spcBef>
                <a:spcPts val="1000"/>
              </a:spcBef>
              <a:spcAft>
                <a:spcPts val="0"/>
              </a:spcAft>
              <a:buClr>
                <a:schemeClr val="dk1"/>
              </a:buClr>
              <a:buSzPts val="2000"/>
              <a:buNone/>
            </a:pPr>
            <a:endParaRPr sz="2000"/>
          </a:p>
          <a:p>
            <a:pPr marL="228600" lvl="0" indent="-101600" algn="l" rtl="0">
              <a:lnSpc>
                <a:spcPct val="90000"/>
              </a:lnSpc>
              <a:spcBef>
                <a:spcPts val="1000"/>
              </a:spcBef>
              <a:spcAft>
                <a:spcPts val="0"/>
              </a:spcAft>
              <a:buClr>
                <a:schemeClr val="dk1"/>
              </a:buClr>
              <a:buSzPts val="2000"/>
              <a:buNone/>
            </a:pPr>
            <a:endParaRPr sz="2000"/>
          </a:p>
          <a:p>
            <a:pPr marL="228600" lvl="0" indent="-101600" algn="l" rtl="0">
              <a:lnSpc>
                <a:spcPct val="90000"/>
              </a:lnSpc>
              <a:spcBef>
                <a:spcPts val="1000"/>
              </a:spcBef>
              <a:spcAft>
                <a:spcPts val="0"/>
              </a:spcAft>
              <a:buClr>
                <a:schemeClr val="dk1"/>
              </a:buClr>
              <a:buSzPts val="2000"/>
              <a:buNone/>
            </a:pPr>
            <a:endParaRPr sz="2000"/>
          </a:p>
          <a:p>
            <a:pPr marL="228600" lvl="0" indent="-101600" algn="l" rtl="0">
              <a:lnSpc>
                <a:spcPct val="90000"/>
              </a:lnSpc>
              <a:spcBef>
                <a:spcPts val="1000"/>
              </a:spcBef>
              <a:spcAft>
                <a:spcPts val="0"/>
              </a:spcAft>
              <a:buClr>
                <a:schemeClr val="dk1"/>
              </a:buClr>
              <a:buSzPts val="2000"/>
              <a:buNone/>
            </a:pPr>
            <a:endParaRPr sz="2000"/>
          </a:p>
        </p:txBody>
      </p:sp>
      <p:sp>
        <p:nvSpPr>
          <p:cNvPr id="434" name="Google Shape;43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22</a:t>
            </a:fld>
            <a:endParaRPr/>
          </a:p>
        </p:txBody>
      </p:sp>
      <p:sp>
        <p:nvSpPr>
          <p:cNvPr id="435" name="Google Shape;435;p23"/>
          <p:cNvSpPr txBox="1"/>
          <p:nvPr/>
        </p:nvSpPr>
        <p:spPr>
          <a:xfrm>
            <a:off x="359517" y="6400412"/>
            <a:ext cx="273696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6789B9"/>
                </a:solidFill>
                <a:latin typeface="Calibri"/>
                <a:ea typeface="Calibri"/>
                <a:cs typeface="Calibri"/>
                <a:sym typeface="Calibri"/>
              </a:rPr>
              <a:t>https://www.weedout.eu/</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24"/>
          <p:cNvSpPr txBox="1">
            <a:spLocks noGrp="1"/>
          </p:cNvSpPr>
          <p:nvPr>
            <p:ph type="body" idx="1"/>
          </p:nvPr>
        </p:nvSpPr>
        <p:spPr>
          <a:xfrm>
            <a:off x="838200" y="692331"/>
            <a:ext cx="10515600" cy="5484632"/>
          </a:xfrm>
          <a:prstGeom prst="rect">
            <a:avLst/>
          </a:prstGeom>
          <a:noFill/>
          <a:ln>
            <a:noFill/>
          </a:ln>
        </p:spPr>
        <p:txBody>
          <a:bodyPr spcFirstLastPara="1" wrap="square" lIns="91425" tIns="45700" rIns="91425" bIns="45700" anchor="t" anchorCtr="0">
            <a:normAutofit/>
          </a:bodyPr>
          <a:lstStyle/>
          <a:p>
            <a:pPr marL="228600" lvl="0" indent="-101600" algn="l" rtl="0">
              <a:lnSpc>
                <a:spcPct val="90000"/>
              </a:lnSpc>
              <a:spcBef>
                <a:spcPts val="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endParaRPr sz="2000"/>
          </a:p>
          <a:p>
            <a:pPr marL="228600" lvl="0" indent="-50800" algn="l" rtl="0">
              <a:lnSpc>
                <a:spcPct val="90000"/>
              </a:lnSpc>
              <a:spcBef>
                <a:spcPts val="1000"/>
              </a:spcBef>
              <a:spcAft>
                <a:spcPts val="0"/>
              </a:spcAft>
              <a:buClr>
                <a:schemeClr val="dk1"/>
              </a:buClr>
              <a:buSzPts val="2800"/>
              <a:buNone/>
            </a:pPr>
            <a:endParaRPr/>
          </a:p>
        </p:txBody>
      </p:sp>
      <p:sp>
        <p:nvSpPr>
          <p:cNvPr id="441" name="Google Shape;44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23</a:t>
            </a:fld>
            <a:endParaRPr/>
          </a:p>
        </p:txBody>
      </p:sp>
      <p:sp>
        <p:nvSpPr>
          <p:cNvPr id="442" name="Google Shape;442;p24"/>
          <p:cNvSpPr/>
          <p:nvPr/>
        </p:nvSpPr>
        <p:spPr>
          <a:xfrm>
            <a:off x="584615" y="512944"/>
            <a:ext cx="11197653" cy="563744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000"/>
              <a:buFont typeface="Arial"/>
              <a:buChar char="•"/>
            </a:pPr>
            <a:r>
              <a:rPr lang="en-GB" sz="20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https://core.ac.uk/download/pdf/234669966.pdf</a:t>
            </a:r>
            <a:r>
              <a:rPr lang="en-GB" sz="2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2000"/>
              <a:buFont typeface="Arial"/>
              <a:buChar char="•"/>
            </a:pPr>
            <a:r>
              <a:rPr lang="en-GB" sz="2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https://www.breakingthesilence.cam.ac.uk/prevention-support/be-active-bystander</a:t>
            </a:r>
            <a:endParaRPr sz="2000" b="0" i="0" u="none" strike="noStrike" cap="none">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2000"/>
              <a:buFont typeface="Arial"/>
              <a:buChar char="•"/>
            </a:pPr>
            <a:r>
              <a:rPr lang="en-GB" sz="20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https://www.medicaldaily.com/physical-effects-workplace-aggression-toll-bullying-takes-your-mind-and-body-247018</a:t>
            </a:r>
            <a:r>
              <a:rPr lang="en-GB" sz="2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2000"/>
              <a:buFont typeface="Arial"/>
              <a:buChar char="•"/>
            </a:pPr>
            <a:r>
              <a:rPr lang="en-GB" sz="2000" b="0"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https://www.ncbi.nlm.nih.gov/pmc/articles/PMC7215457/#:~:text=WPV%20may%20cause%20not%20only,shame%20%5B2%2C8%5D</a:t>
            </a:r>
            <a:endParaRPr sz="2000" b="0" i="0" u="sng" strike="noStrike" cap="none">
              <a:solidFill>
                <a:srgbClr val="0563C1"/>
              </a:solidFill>
              <a:latin typeface="Calibri"/>
              <a:ea typeface="Calibri"/>
              <a:cs typeface="Calibri"/>
              <a:sym typeface="Calibri"/>
              <a:hlinkClick r:id="rId6">
                <a:extLst>
                  <a:ext uri="{A12FA001-AC4F-418D-AE19-62706E023703}">
                    <ahyp:hlinkClr xmlns:ahyp="http://schemas.microsoft.com/office/drawing/2018/hyperlinkcolor" val="tx"/>
                  </a:ext>
                </a:extLst>
              </a:hlinkClick>
            </a:endParaRPr>
          </a:p>
          <a:p>
            <a:pPr marL="342900" marR="0" lvl="0" indent="-342900" algn="l" rtl="0">
              <a:lnSpc>
                <a:spcPct val="150000"/>
              </a:lnSpc>
              <a:spcBef>
                <a:spcPts val="0"/>
              </a:spcBef>
              <a:spcAft>
                <a:spcPts val="0"/>
              </a:spcAft>
              <a:buClr>
                <a:srgbClr val="0563C1"/>
              </a:buClr>
              <a:buSzPts val="2000"/>
              <a:buFont typeface="Arial"/>
              <a:buChar char="•"/>
            </a:pPr>
            <a:r>
              <a:rPr lang="en-GB" sz="2000" b="0" i="0" u="sng" strike="noStrike" cap="none">
                <a:solidFill>
                  <a:srgbClr val="0563C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https://www.ncbi.nlm.nih.gov/pmc/articles/PMC7215457/#:~:text=WPV%20may%20cause%20not%20only,shame%20%5B2%2C8%5D</a:t>
            </a:r>
            <a:endParaRPr sz="2000" b="0" i="0" u="none" strike="noStrike" cap="none">
              <a:solidFill>
                <a:schemeClr val="dk1"/>
              </a:solidFill>
              <a:latin typeface="Calibri"/>
              <a:ea typeface="Calibri"/>
              <a:cs typeface="Calibri"/>
              <a:sym typeface="Calibri"/>
            </a:endParaRPr>
          </a:p>
          <a:p>
            <a:pPr marL="342900" marR="0" lvl="0" indent="-342900" algn="l" rtl="0">
              <a:lnSpc>
                <a:spcPct val="107000"/>
              </a:lnSpc>
              <a:spcBef>
                <a:spcPts val="800"/>
              </a:spcBef>
              <a:spcAft>
                <a:spcPts val="0"/>
              </a:spcAft>
              <a:buClr>
                <a:srgbClr val="0563C1"/>
              </a:buClr>
              <a:buSzPts val="2000"/>
              <a:buFont typeface="Arial"/>
              <a:buChar char="•"/>
            </a:pPr>
            <a:r>
              <a:rPr lang="en-GB" sz="2000" b="0" i="0" u="sng" strike="noStrike" cap="none">
                <a:solidFill>
                  <a:srgbClr val="0563C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https://www.researchgate.net/publication/313425432_The_Bystander_Approach_to_Sexual_Assault_Risk_Reduction_Effects_on_Risk_Recognition_Perceived_Self-Efficacy_and_Protective_Behavior</a:t>
            </a:r>
            <a:endParaRPr sz="2000" b="0" i="0" u="none" strike="noStrike" cap="none">
              <a:solidFill>
                <a:schemeClr val="dk1"/>
              </a:solidFill>
              <a:latin typeface="Calibri"/>
              <a:ea typeface="Calibri"/>
              <a:cs typeface="Calibri"/>
              <a:sym typeface="Calibri"/>
            </a:endParaRPr>
          </a:p>
          <a:p>
            <a:pPr marL="342900" marR="0" lvl="0" indent="-342900" algn="l" rtl="0">
              <a:lnSpc>
                <a:spcPct val="107000"/>
              </a:lnSpc>
              <a:spcBef>
                <a:spcPts val="800"/>
              </a:spcBef>
              <a:spcAft>
                <a:spcPts val="0"/>
              </a:spcAft>
              <a:buClr>
                <a:schemeClr val="dk1"/>
              </a:buClr>
              <a:buSzPts val="2000"/>
              <a:buFont typeface="Arial"/>
              <a:buChar char="•"/>
            </a:pPr>
            <a:r>
              <a:rPr lang="en-GB" sz="2000" b="0" i="0" u="none" strike="noStrike" cap="none">
                <a:solidFill>
                  <a:schemeClr val="dk1"/>
                </a:solidFill>
                <a:latin typeface="Calibri"/>
                <a:ea typeface="Calibri"/>
                <a:cs typeface="Calibri"/>
                <a:sym typeface="Calibri"/>
              </a:rPr>
              <a:t>Marit Vartia-Väänänen, M. (2009). Organisational and individual consequences of workplace violence and harassment. Retrieved on March 7, 2014 from </a:t>
            </a:r>
            <a:r>
              <a:rPr lang="en-GB" sz="2000" b="0" i="0" u="sng" strike="noStrike" cap="none">
                <a:solidFill>
                  <a:srgbClr val="0563C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https://osha.europa.eu/en/seminars/seminar-on- violenceand-harassment-at-work/speech- venues/day-1/spspeech.2010-12-14.2867785670</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6"/>
        <p:cNvGrpSpPr/>
        <p:nvPr/>
      </p:nvGrpSpPr>
      <p:grpSpPr>
        <a:xfrm>
          <a:off x="0" y="0"/>
          <a:ext cx="0" cy="0"/>
          <a:chOff x="0" y="0"/>
          <a:chExt cx="0" cy="0"/>
        </a:xfrm>
      </p:grpSpPr>
      <p:sp>
        <p:nvSpPr>
          <p:cNvPr id="447" name="Google Shape;447;p25"/>
          <p:cNvSpPr txBox="1">
            <a:spLocks noGrp="1"/>
          </p:cNvSpPr>
          <p:nvPr>
            <p:ph type="title"/>
          </p:nvPr>
        </p:nvSpPr>
        <p:spPr>
          <a:xfrm>
            <a:off x="359517" y="276613"/>
            <a:ext cx="105156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6789B9"/>
              </a:buClr>
              <a:buSzPts val="4000"/>
              <a:buFont typeface="Calibri"/>
              <a:buNone/>
            </a:pPr>
            <a:r>
              <a:rPr lang="en-GB" sz="4000" b="1">
                <a:solidFill>
                  <a:srgbClr val="6789B9"/>
                </a:solidFill>
              </a:rPr>
              <a:t>Project partners</a:t>
            </a:r>
            <a:endParaRPr sz="4000" b="1">
              <a:solidFill>
                <a:srgbClr val="6789B9"/>
              </a:solidFill>
            </a:endParaRPr>
          </a:p>
        </p:txBody>
      </p:sp>
      <p:sp>
        <p:nvSpPr>
          <p:cNvPr id="448" name="Google Shape;44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24</a:t>
            </a:fld>
            <a:endParaRPr/>
          </a:p>
        </p:txBody>
      </p:sp>
      <p:sp>
        <p:nvSpPr>
          <p:cNvPr id="449" name="Google Shape;449;p25"/>
          <p:cNvSpPr txBox="1"/>
          <p:nvPr/>
        </p:nvSpPr>
        <p:spPr>
          <a:xfrm>
            <a:off x="359517" y="6400412"/>
            <a:ext cx="273696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6789B9"/>
                </a:solidFill>
                <a:latin typeface="Calibri"/>
                <a:ea typeface="Calibri"/>
                <a:cs typeface="Calibri"/>
                <a:sym typeface="Calibri"/>
              </a:rPr>
              <a:t>https://www.weedout.eu/</a:t>
            </a:r>
            <a:endParaRPr sz="1400" b="0" i="0" u="none" strike="noStrike" cap="none">
              <a:solidFill>
                <a:srgbClr val="000000"/>
              </a:solidFill>
              <a:latin typeface="Arial"/>
              <a:ea typeface="Arial"/>
              <a:cs typeface="Arial"/>
              <a:sym typeface="Arial"/>
            </a:endParaRPr>
          </a:p>
        </p:txBody>
      </p:sp>
      <p:pic>
        <p:nvPicPr>
          <p:cNvPr id="450" name="Google Shape;450;p25"/>
          <p:cNvPicPr preferRelativeResize="0"/>
          <p:nvPr/>
        </p:nvPicPr>
        <p:blipFill rotWithShape="1">
          <a:blip r:embed="rId3">
            <a:alphaModFix/>
          </a:blip>
          <a:srcRect/>
          <a:stretch/>
        </p:blipFill>
        <p:spPr>
          <a:xfrm>
            <a:off x="553626" y="1168801"/>
            <a:ext cx="3287809" cy="705343"/>
          </a:xfrm>
          <a:prstGeom prst="rect">
            <a:avLst/>
          </a:prstGeom>
          <a:noFill/>
          <a:ln>
            <a:noFill/>
          </a:ln>
        </p:spPr>
      </p:pic>
      <p:sp>
        <p:nvSpPr>
          <p:cNvPr id="451" name="Google Shape;451;p25"/>
          <p:cNvSpPr txBox="1"/>
          <p:nvPr/>
        </p:nvSpPr>
        <p:spPr>
          <a:xfrm>
            <a:off x="317929" y="2041725"/>
            <a:ext cx="38142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Czech University of Life Sciences Prague</a:t>
            </a:r>
            <a:br>
              <a:rPr lang="en-GB" sz="1400" b="0" i="0" u="none" strike="noStrike" cap="none">
                <a:solidFill>
                  <a:schemeClr val="dk1"/>
                </a:solidFill>
                <a:latin typeface="Arial"/>
                <a:ea typeface="Arial"/>
                <a:cs typeface="Arial"/>
                <a:sym typeface="Arial"/>
              </a:rPr>
            </a:br>
            <a:r>
              <a:rPr lang="en-GB" sz="1400" b="0" i="0" u="none" strike="noStrike" cap="none">
                <a:solidFill>
                  <a:schemeClr val="dk1"/>
                </a:solidFill>
                <a:latin typeface="Arial"/>
                <a:ea typeface="Arial"/>
                <a:cs typeface="Arial"/>
                <a:sym typeface="Arial"/>
              </a:rPr>
              <a:t>Czech Republic</a:t>
            </a:r>
            <a:endParaRPr sz="1400" b="0" i="0" u="none" strike="noStrike" cap="none">
              <a:solidFill>
                <a:schemeClr val="dk1"/>
              </a:solidFill>
              <a:latin typeface="Arial"/>
              <a:ea typeface="Arial"/>
              <a:cs typeface="Arial"/>
              <a:sym typeface="Arial"/>
            </a:endParaRPr>
          </a:p>
        </p:txBody>
      </p:sp>
      <p:pic>
        <p:nvPicPr>
          <p:cNvPr id="452" name="Google Shape;452;p25"/>
          <p:cNvPicPr preferRelativeResize="0"/>
          <p:nvPr/>
        </p:nvPicPr>
        <p:blipFill rotWithShape="1">
          <a:blip r:embed="rId5">
            <a:alphaModFix/>
          </a:blip>
          <a:srcRect/>
          <a:stretch/>
        </p:blipFill>
        <p:spPr>
          <a:xfrm>
            <a:off x="5465518" y="4289441"/>
            <a:ext cx="1260963" cy="1173800"/>
          </a:xfrm>
          <a:prstGeom prst="rect">
            <a:avLst/>
          </a:prstGeom>
          <a:noFill/>
          <a:ln>
            <a:noFill/>
          </a:ln>
        </p:spPr>
      </p:pic>
      <p:sp>
        <p:nvSpPr>
          <p:cNvPr id="453" name="Google Shape;453;p25"/>
          <p:cNvSpPr txBox="1"/>
          <p:nvPr/>
        </p:nvSpPr>
        <p:spPr>
          <a:xfrm>
            <a:off x="4354142" y="5643701"/>
            <a:ext cx="38142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Pancyprian Association of Hotel Managers</a:t>
            </a:r>
            <a:br>
              <a:rPr lang="en-GB" sz="1400" b="0" i="0" u="none" strike="noStrike" cap="none">
                <a:solidFill>
                  <a:schemeClr val="dk1"/>
                </a:solidFill>
                <a:latin typeface="Arial"/>
                <a:ea typeface="Arial"/>
                <a:cs typeface="Arial"/>
                <a:sym typeface="Arial"/>
              </a:rPr>
            </a:br>
            <a:r>
              <a:rPr lang="en-GB" sz="1400" b="0" i="0" u="none" strike="noStrike" cap="none">
                <a:solidFill>
                  <a:schemeClr val="dk1"/>
                </a:solidFill>
                <a:latin typeface="Arial"/>
                <a:ea typeface="Arial"/>
                <a:cs typeface="Arial"/>
                <a:sym typeface="Arial"/>
              </a:rPr>
              <a:t>Cyprus</a:t>
            </a:r>
            <a:endParaRPr sz="1400" b="0" i="0" u="none" strike="noStrike" cap="none">
              <a:solidFill>
                <a:schemeClr val="dk1"/>
              </a:solidFill>
              <a:latin typeface="Arial"/>
              <a:ea typeface="Arial"/>
              <a:cs typeface="Arial"/>
              <a:sym typeface="Arial"/>
            </a:endParaRPr>
          </a:p>
        </p:txBody>
      </p:sp>
      <p:pic>
        <p:nvPicPr>
          <p:cNvPr id="454" name="Google Shape;454;p25"/>
          <p:cNvPicPr preferRelativeResize="0"/>
          <p:nvPr/>
        </p:nvPicPr>
        <p:blipFill rotWithShape="1">
          <a:blip r:embed="rId6">
            <a:alphaModFix/>
          </a:blip>
          <a:srcRect/>
          <a:stretch/>
        </p:blipFill>
        <p:spPr>
          <a:xfrm>
            <a:off x="9630503" y="4572529"/>
            <a:ext cx="1892143" cy="1071172"/>
          </a:xfrm>
          <a:prstGeom prst="rect">
            <a:avLst/>
          </a:prstGeom>
          <a:noFill/>
          <a:ln>
            <a:noFill/>
          </a:ln>
        </p:spPr>
      </p:pic>
      <p:sp>
        <p:nvSpPr>
          <p:cNvPr id="455" name="Google Shape;455;p25"/>
          <p:cNvSpPr txBox="1"/>
          <p:nvPr/>
        </p:nvSpPr>
        <p:spPr>
          <a:xfrm>
            <a:off x="8669433" y="5643701"/>
            <a:ext cx="38142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sng" strike="noStrike" cap="none">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Beneke &amp; Prinzhorn GmbH</a:t>
            </a:r>
            <a:br>
              <a:rPr lang="en-GB" sz="1400" b="0" i="0" u="none" strike="noStrike" cap="none">
                <a:solidFill>
                  <a:schemeClr val="dk1"/>
                </a:solidFill>
                <a:latin typeface="Arial"/>
                <a:ea typeface="Arial"/>
                <a:cs typeface="Arial"/>
                <a:sym typeface="Arial"/>
              </a:rPr>
            </a:br>
            <a:r>
              <a:rPr lang="en-GB" sz="1400" b="0" i="0" u="none" strike="noStrike" cap="none">
                <a:solidFill>
                  <a:schemeClr val="dk1"/>
                </a:solidFill>
                <a:latin typeface="Arial"/>
                <a:ea typeface="Arial"/>
                <a:cs typeface="Arial"/>
                <a:sym typeface="Arial"/>
              </a:rPr>
              <a:t>Germany</a:t>
            </a:r>
            <a:endParaRPr sz="1400" b="0" i="0" u="none" strike="noStrike" cap="none">
              <a:solidFill>
                <a:schemeClr val="dk1"/>
              </a:solidFill>
              <a:latin typeface="Arial"/>
              <a:ea typeface="Arial"/>
              <a:cs typeface="Arial"/>
              <a:sym typeface="Arial"/>
            </a:endParaRPr>
          </a:p>
        </p:txBody>
      </p:sp>
      <p:pic>
        <p:nvPicPr>
          <p:cNvPr id="456" name="Google Shape;456;p25"/>
          <p:cNvPicPr preferRelativeResize="0"/>
          <p:nvPr/>
        </p:nvPicPr>
        <p:blipFill rotWithShape="1">
          <a:blip r:embed="rId8">
            <a:alphaModFix/>
          </a:blip>
          <a:srcRect/>
          <a:stretch/>
        </p:blipFill>
        <p:spPr>
          <a:xfrm>
            <a:off x="2726027" y="2861570"/>
            <a:ext cx="2812367" cy="911671"/>
          </a:xfrm>
          <a:prstGeom prst="rect">
            <a:avLst/>
          </a:prstGeom>
          <a:noFill/>
          <a:ln>
            <a:noFill/>
          </a:ln>
        </p:spPr>
      </p:pic>
      <p:sp>
        <p:nvSpPr>
          <p:cNvPr id="457" name="Google Shape;457;p25"/>
          <p:cNvSpPr txBox="1"/>
          <p:nvPr/>
        </p:nvSpPr>
        <p:spPr>
          <a:xfrm>
            <a:off x="2054203" y="3868974"/>
            <a:ext cx="38142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sng" strike="noStrike" cap="none">
                <a:solidFill>
                  <a:schemeClr val="dk1"/>
                </a:solidFill>
                <a:latin typeface="Arial"/>
                <a:ea typeface="Arial"/>
                <a:cs typeface="Arial"/>
                <a:sym typeface="Arial"/>
                <a:hlinkClick r:id="rId9">
                  <a:extLst>
                    <a:ext uri="{A12FA001-AC4F-418D-AE19-62706E023703}">
                      <ahyp:hlinkClr xmlns:ahyp="http://schemas.microsoft.com/office/drawing/2018/hyperlinkcolor" val="tx"/>
                    </a:ext>
                  </a:extLst>
                </a:hlinkClick>
              </a:rPr>
              <a:t>DIAS</a:t>
            </a:r>
            <a:br>
              <a:rPr lang="en-GB" sz="1400" b="0" i="0" u="none" strike="noStrike" cap="none">
                <a:solidFill>
                  <a:schemeClr val="dk1"/>
                </a:solidFill>
                <a:latin typeface="Arial"/>
                <a:ea typeface="Arial"/>
                <a:cs typeface="Arial"/>
                <a:sym typeface="Arial"/>
              </a:rPr>
            </a:br>
            <a:r>
              <a:rPr lang="en-GB" sz="1400" b="0" i="0" u="none" strike="noStrike" cap="none">
                <a:solidFill>
                  <a:schemeClr val="dk1"/>
                </a:solidFill>
                <a:latin typeface="Arial"/>
                <a:ea typeface="Arial"/>
                <a:cs typeface="Arial"/>
                <a:sym typeface="Arial"/>
              </a:rPr>
              <a:t>Greece</a:t>
            </a:r>
            <a:endParaRPr sz="1400" b="0" i="0" u="none" strike="noStrike" cap="none">
              <a:solidFill>
                <a:schemeClr val="dk1"/>
              </a:solidFill>
              <a:latin typeface="Arial"/>
              <a:ea typeface="Arial"/>
              <a:cs typeface="Arial"/>
              <a:sym typeface="Arial"/>
            </a:endParaRPr>
          </a:p>
        </p:txBody>
      </p:sp>
      <p:pic>
        <p:nvPicPr>
          <p:cNvPr id="458" name="Google Shape;458;p25"/>
          <p:cNvPicPr preferRelativeResize="0"/>
          <p:nvPr/>
        </p:nvPicPr>
        <p:blipFill rotWithShape="1">
          <a:blip r:embed="rId10">
            <a:alphaModFix/>
          </a:blip>
          <a:srcRect/>
          <a:stretch/>
        </p:blipFill>
        <p:spPr>
          <a:xfrm>
            <a:off x="7044806" y="792234"/>
            <a:ext cx="1305761" cy="1736012"/>
          </a:xfrm>
          <a:prstGeom prst="rect">
            <a:avLst/>
          </a:prstGeom>
          <a:noFill/>
          <a:ln>
            <a:noFill/>
          </a:ln>
        </p:spPr>
      </p:pic>
      <p:sp>
        <p:nvSpPr>
          <p:cNvPr id="459" name="Google Shape;459;p25"/>
          <p:cNvSpPr txBox="1"/>
          <p:nvPr/>
        </p:nvSpPr>
        <p:spPr>
          <a:xfrm>
            <a:off x="7254945" y="1262580"/>
            <a:ext cx="38142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sng" strike="noStrike" cap="none">
                <a:solidFill>
                  <a:schemeClr val="dk1"/>
                </a:solidFill>
                <a:latin typeface="Arial"/>
                <a:ea typeface="Arial"/>
                <a:cs typeface="Arial"/>
                <a:sym typeface="Arial"/>
                <a:hlinkClick r:id="rId11">
                  <a:extLst>
                    <a:ext uri="{A12FA001-AC4F-418D-AE19-62706E023703}">
                      <ahyp:hlinkClr xmlns:ahyp="http://schemas.microsoft.com/office/drawing/2018/hyperlinkcolor" val="tx"/>
                    </a:ext>
                  </a:extLst>
                </a:hlinkClick>
              </a:rPr>
              <a:t>DEKAPLUS</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Cyprus</a:t>
            </a:r>
            <a:endParaRPr sz="1400" b="0" i="0" u="none" strike="noStrike" cap="none">
              <a:solidFill>
                <a:srgbClr val="000000"/>
              </a:solidFill>
              <a:latin typeface="Arial"/>
              <a:ea typeface="Arial"/>
              <a:cs typeface="Arial"/>
              <a:sym typeface="Arial"/>
            </a:endParaRPr>
          </a:p>
        </p:txBody>
      </p:sp>
      <p:pic>
        <p:nvPicPr>
          <p:cNvPr id="460" name="Google Shape;460;p25"/>
          <p:cNvPicPr preferRelativeResize="0"/>
          <p:nvPr/>
        </p:nvPicPr>
        <p:blipFill rotWithShape="1">
          <a:blip r:embed="rId12">
            <a:alphaModFix/>
          </a:blip>
          <a:srcRect/>
          <a:stretch/>
        </p:blipFill>
        <p:spPr>
          <a:xfrm>
            <a:off x="998828" y="4220814"/>
            <a:ext cx="1458341" cy="1377642"/>
          </a:xfrm>
          <a:prstGeom prst="rect">
            <a:avLst/>
          </a:prstGeom>
          <a:noFill/>
          <a:ln>
            <a:noFill/>
          </a:ln>
        </p:spPr>
      </p:pic>
      <p:sp>
        <p:nvSpPr>
          <p:cNvPr id="461" name="Google Shape;461;p25"/>
          <p:cNvSpPr txBox="1"/>
          <p:nvPr/>
        </p:nvSpPr>
        <p:spPr>
          <a:xfrm>
            <a:off x="-179143" y="5605224"/>
            <a:ext cx="38142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sng" strike="noStrike" cap="none">
                <a:solidFill>
                  <a:schemeClr val="dk1"/>
                </a:solidFill>
                <a:latin typeface="Arial"/>
                <a:ea typeface="Arial"/>
                <a:cs typeface="Arial"/>
                <a:sym typeface="Arial"/>
                <a:hlinkClick r:id="rId13">
                  <a:extLst>
                    <a:ext uri="{A12FA001-AC4F-418D-AE19-62706E023703}">
                      <ahyp:hlinkClr xmlns:ahyp="http://schemas.microsoft.com/office/drawing/2018/hyperlinkcolor" val="tx"/>
                    </a:ext>
                  </a:extLst>
                </a:hlinkClick>
              </a:rPr>
              <a:t>Social Innovation Fund</a:t>
            </a:r>
            <a:br>
              <a:rPr lang="en-GB" sz="1400" b="0" i="0" u="none" strike="noStrike" cap="none">
                <a:solidFill>
                  <a:schemeClr val="dk1"/>
                </a:solidFill>
                <a:latin typeface="Arial"/>
                <a:ea typeface="Arial"/>
                <a:cs typeface="Arial"/>
                <a:sym typeface="Arial"/>
              </a:rPr>
            </a:br>
            <a:r>
              <a:rPr lang="en-GB" sz="1400" b="0" i="0" u="none" strike="noStrike" cap="none">
                <a:solidFill>
                  <a:schemeClr val="dk1"/>
                </a:solidFill>
                <a:latin typeface="Arial"/>
                <a:ea typeface="Arial"/>
                <a:cs typeface="Arial"/>
                <a:sym typeface="Arial"/>
              </a:rPr>
              <a:t>Lithuania</a:t>
            </a:r>
            <a:endParaRPr sz="1400" b="0" i="0" u="none" strike="noStrike" cap="none">
              <a:solidFill>
                <a:schemeClr val="dk1"/>
              </a:solidFill>
              <a:latin typeface="Arial"/>
              <a:ea typeface="Arial"/>
              <a:cs typeface="Arial"/>
              <a:sym typeface="Arial"/>
            </a:endParaRPr>
          </a:p>
        </p:txBody>
      </p:sp>
      <p:pic>
        <p:nvPicPr>
          <p:cNvPr id="462" name="Google Shape;462;p25"/>
          <p:cNvPicPr preferRelativeResize="0"/>
          <p:nvPr/>
        </p:nvPicPr>
        <p:blipFill rotWithShape="1">
          <a:blip r:embed="rId14">
            <a:alphaModFix/>
          </a:blip>
          <a:srcRect/>
          <a:stretch/>
        </p:blipFill>
        <p:spPr>
          <a:xfrm>
            <a:off x="6581478" y="2998053"/>
            <a:ext cx="3995095" cy="874398"/>
          </a:xfrm>
          <a:prstGeom prst="rect">
            <a:avLst/>
          </a:prstGeom>
          <a:noFill/>
          <a:ln>
            <a:noFill/>
          </a:ln>
        </p:spPr>
      </p:pic>
      <p:sp>
        <p:nvSpPr>
          <p:cNvPr id="463" name="Google Shape;463;p25"/>
          <p:cNvSpPr txBox="1"/>
          <p:nvPr/>
        </p:nvSpPr>
        <p:spPr>
          <a:xfrm>
            <a:off x="6762292" y="3933182"/>
            <a:ext cx="38142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sng" strike="noStrike" cap="none">
                <a:solidFill>
                  <a:schemeClr val="dk1"/>
                </a:solidFill>
                <a:latin typeface="Arial"/>
                <a:ea typeface="Arial"/>
                <a:cs typeface="Arial"/>
                <a:sym typeface="Arial"/>
                <a:hlinkClick r:id="rId15">
                  <a:extLst>
                    <a:ext uri="{A12FA001-AC4F-418D-AE19-62706E023703}">
                      <ahyp:hlinkClr xmlns:ahyp="http://schemas.microsoft.com/office/drawing/2018/hyperlinkcolor" val="tx"/>
                    </a:ext>
                  </a:extLst>
                </a:hlinkClick>
              </a:rPr>
              <a:t>OUT LOUD</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Latvia</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Google Shape;127;p4"/>
          <p:cNvSpPr txBox="1">
            <a:spLocks noGrp="1"/>
          </p:cNvSpPr>
          <p:nvPr>
            <p:ph type="title"/>
          </p:nvPr>
        </p:nvSpPr>
        <p:spPr>
          <a:xfrm>
            <a:off x="369791" y="478825"/>
            <a:ext cx="105156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6789B9"/>
              </a:buClr>
              <a:buSzPts val="4000"/>
              <a:buFont typeface="Calibri"/>
              <a:buNone/>
            </a:pPr>
            <a:r>
              <a:rPr lang="en-GB" sz="4000" b="1">
                <a:solidFill>
                  <a:srgbClr val="6789B9"/>
                </a:solidFill>
              </a:rPr>
              <a:t>Learning Outcomes</a:t>
            </a:r>
            <a:endParaRPr/>
          </a:p>
        </p:txBody>
      </p:sp>
      <p:sp>
        <p:nvSpPr>
          <p:cNvPr id="128" name="Google Shape;128;p4"/>
          <p:cNvSpPr txBox="1">
            <a:spLocks noGrp="1"/>
          </p:cNvSpPr>
          <p:nvPr>
            <p:ph type="body" idx="1"/>
          </p:nvPr>
        </p:nvSpPr>
        <p:spPr>
          <a:xfrm>
            <a:off x="369791" y="1804388"/>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rgbClr val="6789B9"/>
              </a:buClr>
              <a:buSzPts val="2400"/>
              <a:buFont typeface="Calibri"/>
              <a:buAutoNum type="arabicPeriod"/>
            </a:pPr>
            <a:r>
              <a:rPr lang="en-GB" sz="2400"/>
              <a:t>He/she is able to understand the effects of occupational violence at different levels (individual, interpersonal, institutional, etc.).</a:t>
            </a:r>
            <a:br>
              <a:rPr lang="en-GB" sz="2400"/>
            </a:br>
            <a:endParaRPr sz="2400"/>
          </a:p>
          <a:p>
            <a:pPr marL="457200" lvl="0" indent="-457200" algn="l" rtl="0">
              <a:lnSpc>
                <a:spcPct val="90000"/>
              </a:lnSpc>
              <a:spcBef>
                <a:spcPts val="1000"/>
              </a:spcBef>
              <a:spcAft>
                <a:spcPts val="0"/>
              </a:spcAft>
              <a:buClr>
                <a:srgbClr val="6789B9"/>
              </a:buClr>
              <a:buSzPts val="2400"/>
              <a:buFont typeface="Calibri"/>
              <a:buAutoNum type="arabicPeriod"/>
            </a:pPr>
            <a:r>
              <a:rPr lang="en-GB" sz="2400"/>
              <a:t>He/ she is able to develop effective measures to constructively counteract these effects.</a:t>
            </a:r>
            <a:br>
              <a:rPr lang="en-GB" sz="2400"/>
            </a:br>
            <a:endParaRPr sz="2400"/>
          </a:p>
          <a:p>
            <a:pPr marL="457200" lvl="0" indent="-457200" algn="l" rtl="0">
              <a:lnSpc>
                <a:spcPct val="90000"/>
              </a:lnSpc>
              <a:spcBef>
                <a:spcPts val="1000"/>
              </a:spcBef>
              <a:spcAft>
                <a:spcPts val="0"/>
              </a:spcAft>
              <a:buClr>
                <a:srgbClr val="6789B9"/>
              </a:buClr>
              <a:buSzPts val="2400"/>
              <a:buFont typeface="Calibri"/>
              <a:buAutoNum type="arabicPeriod"/>
            </a:pPr>
            <a:r>
              <a:rPr lang="en-GB" sz="2400"/>
              <a:t>He/ she is able to cope with a possible bystander approach on a professional level.</a:t>
            </a:r>
            <a:endParaRPr sz="2400"/>
          </a:p>
        </p:txBody>
      </p:sp>
      <p:sp>
        <p:nvSpPr>
          <p:cNvPr id="129" name="Google Shape;129;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3</a:t>
            </a:fld>
            <a:endParaRPr/>
          </a:p>
        </p:txBody>
      </p:sp>
      <p:sp>
        <p:nvSpPr>
          <p:cNvPr id="130" name="Google Shape;130;p4"/>
          <p:cNvSpPr txBox="1"/>
          <p:nvPr/>
        </p:nvSpPr>
        <p:spPr>
          <a:xfrm>
            <a:off x="369791" y="6398825"/>
            <a:ext cx="273696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6789B9"/>
                </a:solidFill>
                <a:latin typeface="Calibri"/>
                <a:ea typeface="Calibri"/>
                <a:cs typeface="Calibri"/>
                <a:sym typeface="Calibri"/>
              </a:rPr>
              <a:t>https://www.weedout.eu/</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pic>
        <p:nvPicPr>
          <p:cNvPr id="136" name="Google Shape;136;p5" descr="Ein Bild, das drinnen, Person, Decke, Personen enthält.&#10;&#10;Automatisch generierte Beschreibung"/>
          <p:cNvPicPr preferRelativeResize="0">
            <a:picLocks noGrp="1"/>
          </p:cNvPicPr>
          <p:nvPr>
            <p:ph type="body" idx="1"/>
          </p:nvPr>
        </p:nvPicPr>
        <p:blipFill rotWithShape="1">
          <a:blip r:embed="rId3">
            <a:alphaModFix/>
          </a:blip>
          <a:srcRect b="15730"/>
          <a:stretch/>
        </p:blipFill>
        <p:spPr>
          <a:xfrm>
            <a:off x="-27689" y="15190"/>
            <a:ext cx="12191980" cy="6857990"/>
          </a:xfrm>
          <a:prstGeom prst="rect">
            <a:avLst/>
          </a:prstGeom>
          <a:noFill/>
          <a:ln>
            <a:noFill/>
          </a:ln>
        </p:spPr>
      </p:pic>
      <p:sp>
        <p:nvSpPr>
          <p:cNvPr id="137" name="Google Shape;137;p5"/>
          <p:cNvSpPr/>
          <p:nvPr/>
        </p:nvSpPr>
        <p:spPr>
          <a:xfrm>
            <a:off x="7488621" y="2277613"/>
            <a:ext cx="4703379" cy="4580387"/>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411"/>
            </a:schemeClr>
          </a:solid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38" name="Google Shape;138;p5"/>
          <p:cNvSpPr txBox="1">
            <a:spLocks noGrp="1"/>
          </p:cNvSpPr>
          <p:nvPr>
            <p:ph type="title"/>
          </p:nvPr>
        </p:nvSpPr>
        <p:spPr>
          <a:xfrm>
            <a:off x="8687850" y="3289737"/>
            <a:ext cx="3852041" cy="183405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Calibri"/>
              <a:buNone/>
            </a:pPr>
            <a:r>
              <a:rPr lang="en-GB">
                <a:latin typeface="Calibri"/>
                <a:ea typeface="Calibri"/>
                <a:cs typeface="Calibri"/>
                <a:sym typeface="Calibri"/>
              </a:rPr>
              <a:t>1. Potential consequences for affected persons</a:t>
            </a:r>
            <a:br>
              <a:rPr lang="en-GB">
                <a:latin typeface="Calibri"/>
                <a:ea typeface="Calibri"/>
                <a:cs typeface="Calibri"/>
                <a:sym typeface="Calibri"/>
              </a:rPr>
            </a:br>
            <a:endParaRPr>
              <a:latin typeface="Calibri"/>
              <a:ea typeface="Calibri"/>
              <a:cs typeface="Calibri"/>
              <a:sym typeface="Calibri"/>
            </a:endParaRPr>
          </a:p>
        </p:txBody>
      </p:sp>
      <p:cxnSp>
        <p:nvCxnSpPr>
          <p:cNvPr id="139" name="Google Shape;139;p5"/>
          <p:cNvCxnSpPr/>
          <p:nvPr/>
        </p:nvCxnSpPr>
        <p:spPr>
          <a:xfrm>
            <a:off x="9480331" y="5123793"/>
            <a:ext cx="935420" cy="0"/>
          </a:xfrm>
          <a:prstGeom prst="straightConnector1">
            <a:avLst/>
          </a:prstGeom>
          <a:noFill/>
          <a:ln w="25400" cap="sq" cmpd="sng">
            <a:solidFill>
              <a:srgbClr val="262626"/>
            </a:solidFill>
            <a:prstDash val="solid"/>
            <a:bevel/>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7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6"/>
          <p:cNvPicPr preferRelativeResize="0"/>
          <p:nvPr/>
        </p:nvPicPr>
        <p:blipFill rotWithShape="1">
          <a:blip r:embed="rId3">
            <a:alphaModFix/>
          </a:blip>
          <a:srcRect/>
          <a:stretch/>
        </p:blipFill>
        <p:spPr>
          <a:xfrm>
            <a:off x="0" y="447"/>
            <a:ext cx="12192000" cy="6858000"/>
          </a:xfrm>
          <a:prstGeom prst="rect">
            <a:avLst/>
          </a:prstGeom>
          <a:noFill/>
          <a:ln>
            <a:noFill/>
          </a:ln>
        </p:spPr>
      </p:pic>
      <p:sp>
        <p:nvSpPr>
          <p:cNvPr id="145" name="Google Shape;145;p6"/>
          <p:cNvSpPr/>
          <p:nvPr/>
        </p:nvSpPr>
        <p:spPr>
          <a:xfrm>
            <a:off x="0" y="447"/>
            <a:ext cx="12192000" cy="6857107"/>
          </a:xfrm>
          <a:custGeom>
            <a:avLst/>
            <a:gdLst/>
            <a:ahLst/>
            <a:cxnLst/>
            <a:rect l="l" t="t" r="r" b="b"/>
            <a:pathLst>
              <a:path w="24387176" h="13716000" extrusionOk="0">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5294"/>
                </a:srgbClr>
              </a:gs>
              <a:gs pos="100000">
                <a:srgbClr val="00B0F0">
                  <a:alpha val="89411"/>
                </a:srgbClr>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900"/>
              <a:buFont typeface="Calibri"/>
              <a:buNone/>
            </a:pPr>
            <a:endParaRPr sz="900" b="0" i="0" u="none" strike="noStrike" cap="none">
              <a:solidFill>
                <a:srgbClr val="FFFFFF"/>
              </a:solidFill>
              <a:latin typeface="Calibri"/>
              <a:ea typeface="Calibri"/>
              <a:cs typeface="Calibri"/>
              <a:sym typeface="Calibri"/>
            </a:endParaRPr>
          </a:p>
        </p:txBody>
      </p:sp>
      <p:sp>
        <p:nvSpPr>
          <p:cNvPr id="146" name="Google Shape;14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5</a:t>
            </a:fld>
            <a:endParaRPr/>
          </a:p>
        </p:txBody>
      </p:sp>
      <p:sp>
        <p:nvSpPr>
          <p:cNvPr id="147" name="Google Shape;147;p6"/>
          <p:cNvSpPr txBox="1"/>
          <p:nvPr/>
        </p:nvSpPr>
        <p:spPr>
          <a:xfrm>
            <a:off x="1049311" y="1027906"/>
            <a:ext cx="33428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48" name="Google Shape;148;p6"/>
          <p:cNvSpPr txBox="1">
            <a:spLocks noGrp="1"/>
          </p:cNvSpPr>
          <p:nvPr>
            <p:ph type="title"/>
          </p:nvPr>
        </p:nvSpPr>
        <p:spPr>
          <a:xfrm>
            <a:off x="298553" y="19923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sz="4000" b="1" u="sng">
                <a:solidFill>
                  <a:schemeClr val="lt1"/>
                </a:solidFill>
              </a:rPr>
              <a:t>Group Activity </a:t>
            </a:r>
            <a:endParaRPr sz="4000" b="1" u="sng">
              <a:solidFill>
                <a:schemeClr val="lt1"/>
              </a:solidFill>
            </a:endParaRPr>
          </a:p>
        </p:txBody>
      </p:sp>
      <p:sp>
        <p:nvSpPr>
          <p:cNvPr id="149" name="Google Shape;149;p6"/>
          <p:cNvSpPr txBox="1">
            <a:spLocks noGrp="1"/>
          </p:cNvSpPr>
          <p:nvPr>
            <p:ph type="body" idx="1"/>
          </p:nvPr>
        </p:nvSpPr>
        <p:spPr>
          <a:xfrm>
            <a:off x="179256" y="1027906"/>
            <a:ext cx="5427065" cy="44862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b="1" u="sng"/>
          </a:p>
          <a:p>
            <a:pPr marL="0" lvl="0" indent="0" algn="l" rtl="0">
              <a:lnSpc>
                <a:spcPct val="90000"/>
              </a:lnSpc>
              <a:spcBef>
                <a:spcPts val="1000"/>
              </a:spcBef>
              <a:spcAft>
                <a:spcPts val="0"/>
              </a:spcAft>
              <a:buClr>
                <a:schemeClr val="lt1"/>
              </a:buClr>
              <a:buSzPts val="2400"/>
              <a:buNone/>
            </a:pPr>
            <a:r>
              <a:rPr lang="en-GB" sz="2400">
                <a:solidFill>
                  <a:schemeClr val="lt1"/>
                </a:solidFill>
              </a:rPr>
              <a:t>- What are the possible consequences when a person experiences any type of violence in the workplace? Either physical or verbal.  </a:t>
            </a:r>
            <a:endParaRPr/>
          </a:p>
          <a:p>
            <a:pPr marL="0" lvl="0" indent="0" algn="l" rtl="0">
              <a:lnSpc>
                <a:spcPct val="90000"/>
              </a:lnSpc>
              <a:spcBef>
                <a:spcPts val="1000"/>
              </a:spcBef>
              <a:spcAft>
                <a:spcPts val="0"/>
              </a:spcAft>
              <a:buClr>
                <a:schemeClr val="dk1"/>
              </a:buClr>
              <a:buSzPts val="2400"/>
              <a:buNone/>
            </a:pPr>
            <a:endParaRPr sz="2400" b="1">
              <a:solidFill>
                <a:schemeClr val="lt1"/>
              </a:solidFill>
            </a:endParaRPr>
          </a:p>
          <a:p>
            <a:pPr marL="228600" lvl="0" indent="-228600" algn="l" rtl="0">
              <a:lnSpc>
                <a:spcPct val="90000"/>
              </a:lnSpc>
              <a:spcBef>
                <a:spcPts val="1000"/>
              </a:spcBef>
              <a:spcAft>
                <a:spcPts val="0"/>
              </a:spcAft>
              <a:buClr>
                <a:schemeClr val="lt1"/>
              </a:buClr>
              <a:buSzPts val="2400"/>
              <a:buChar char="•"/>
            </a:pPr>
            <a:r>
              <a:rPr lang="en-GB" sz="2400">
                <a:solidFill>
                  <a:schemeClr val="lt1"/>
                </a:solidFill>
              </a:rPr>
              <a:t>Write down your answers and in groups of 4 share and discuss your answers.</a:t>
            </a:r>
            <a:br>
              <a:rPr lang="en-GB" sz="2400">
                <a:solidFill>
                  <a:schemeClr val="lt1"/>
                </a:solidFill>
              </a:rPr>
            </a:br>
            <a:r>
              <a:rPr lang="en-GB" sz="2400">
                <a:solidFill>
                  <a:schemeClr val="lt1"/>
                </a:solidFill>
              </a:rPr>
              <a:t>(20 min.) </a:t>
            </a:r>
            <a:endParaRPr/>
          </a:p>
          <a:p>
            <a:pPr marL="228600" lvl="0" indent="-228600" algn="l" rtl="0">
              <a:lnSpc>
                <a:spcPct val="90000"/>
              </a:lnSpc>
              <a:spcBef>
                <a:spcPts val="1000"/>
              </a:spcBef>
              <a:spcAft>
                <a:spcPts val="0"/>
              </a:spcAft>
              <a:buClr>
                <a:schemeClr val="lt1"/>
              </a:buClr>
              <a:buSzPts val="2400"/>
              <a:buChar char="•"/>
            </a:pPr>
            <a:r>
              <a:rPr lang="en-GB" sz="2400">
                <a:solidFill>
                  <a:schemeClr val="lt1"/>
                </a:solidFill>
              </a:rPr>
              <a:t>Each group should present a real-life example/case. (15 min.)</a:t>
            </a:r>
            <a:endParaRPr sz="24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p:nvPr/>
        </p:nvSpPr>
        <p:spPr>
          <a:xfrm flipH="1">
            <a:off x="5791200" y="0"/>
            <a:ext cx="6400800" cy="6858000"/>
          </a:xfrm>
          <a:custGeom>
            <a:avLst/>
            <a:gdLst/>
            <a:ahLst/>
            <a:cxnLst/>
            <a:rect l="l" t="t" r="r" b="b"/>
            <a:pathLst>
              <a:path w="4800600" h="5143500" extrusionOk="0">
                <a:moveTo>
                  <a:pt x="0" y="0"/>
                </a:moveTo>
                <a:lnTo>
                  <a:pt x="2399668" y="0"/>
                </a:lnTo>
                <a:lnTo>
                  <a:pt x="4800600" y="5143500"/>
                </a:lnTo>
                <a:lnTo>
                  <a:pt x="2399668" y="5143500"/>
                </a:lnTo>
                <a:lnTo>
                  <a:pt x="0" y="5143500"/>
                </a:lnTo>
                <a:close/>
              </a:path>
            </a:pathLst>
          </a:custGeom>
          <a:gradFill>
            <a:gsLst>
              <a:gs pos="0">
                <a:srgbClr val="7030A0">
                  <a:alpha val="75294"/>
                </a:srgbClr>
              </a:gs>
              <a:gs pos="100000">
                <a:srgbClr val="00B0F0"/>
              </a:gs>
            </a:gsLst>
            <a:lin ang="8100000" scaled="0"/>
          </a:gradFill>
          <a:ln>
            <a:noFill/>
          </a:ln>
        </p:spPr>
        <p:txBody>
          <a:bodyPr spcFirstLastPara="1" wrap="square" lIns="121900" tIns="60950" rIns="121900" bIns="60950" anchor="t"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Open Sans"/>
              <a:ea typeface="Open Sans"/>
              <a:cs typeface="Open Sans"/>
              <a:sym typeface="Open Sans"/>
            </a:endParaRPr>
          </a:p>
        </p:txBody>
      </p:sp>
      <p:sp>
        <p:nvSpPr>
          <p:cNvPr id="156" name="Google Shape;156;p7"/>
          <p:cNvSpPr txBox="1">
            <a:spLocks noGrp="1"/>
          </p:cNvSpPr>
          <p:nvPr>
            <p:ph type="body" idx="1"/>
          </p:nvPr>
        </p:nvSpPr>
        <p:spPr>
          <a:xfrm>
            <a:off x="981889" y="979717"/>
            <a:ext cx="10515600" cy="4661671"/>
          </a:xfrm>
          <a:prstGeom prst="rect">
            <a:avLst/>
          </a:prstGeom>
          <a:noFill/>
          <a:ln>
            <a:noFill/>
          </a:ln>
        </p:spPr>
        <p:txBody>
          <a:bodyPr spcFirstLastPara="1" wrap="square" lIns="91425" tIns="45700" rIns="91425" bIns="45700" anchor="t" anchorCtr="0">
            <a:normAutofit/>
          </a:bodyPr>
          <a:lstStyle/>
          <a:p>
            <a:pPr marL="457200" lvl="0" indent="-304800" algn="l" rtl="0">
              <a:lnSpc>
                <a:spcPct val="110000"/>
              </a:lnSpc>
              <a:spcBef>
                <a:spcPts val="0"/>
              </a:spcBef>
              <a:spcAft>
                <a:spcPts val="0"/>
              </a:spcAft>
              <a:buClr>
                <a:schemeClr val="dk1"/>
              </a:buClr>
              <a:buSzPts val="2400"/>
              <a:buNone/>
            </a:pPr>
            <a:endParaRPr sz="2400"/>
          </a:p>
          <a:p>
            <a:pPr marL="457200" lvl="0" indent="-304800" algn="l" rtl="0">
              <a:lnSpc>
                <a:spcPct val="110000"/>
              </a:lnSpc>
              <a:spcBef>
                <a:spcPts val="1000"/>
              </a:spcBef>
              <a:spcAft>
                <a:spcPts val="0"/>
              </a:spcAft>
              <a:buClr>
                <a:schemeClr val="dk1"/>
              </a:buClr>
              <a:buSzPts val="2400"/>
              <a:buNone/>
            </a:pPr>
            <a:endParaRPr sz="2400"/>
          </a:p>
          <a:p>
            <a:pPr marL="457200" lvl="0" indent="-304800" algn="l" rtl="0">
              <a:lnSpc>
                <a:spcPct val="110000"/>
              </a:lnSpc>
              <a:spcBef>
                <a:spcPts val="1000"/>
              </a:spcBef>
              <a:spcAft>
                <a:spcPts val="0"/>
              </a:spcAft>
              <a:buClr>
                <a:schemeClr val="dk1"/>
              </a:buClr>
              <a:buSzPts val="2400"/>
              <a:buNone/>
            </a:pPr>
            <a:endParaRPr sz="2400"/>
          </a:p>
          <a:p>
            <a:pPr marL="457200" lvl="0" indent="-457200" algn="l" rtl="0">
              <a:lnSpc>
                <a:spcPct val="110000"/>
              </a:lnSpc>
              <a:spcBef>
                <a:spcPts val="1000"/>
              </a:spcBef>
              <a:spcAft>
                <a:spcPts val="0"/>
              </a:spcAft>
              <a:buClr>
                <a:schemeClr val="dk1"/>
              </a:buClr>
              <a:buSzPts val="2400"/>
              <a:buAutoNum type="arabicPeriod"/>
            </a:pPr>
            <a:r>
              <a:rPr lang="en-GB" sz="2400"/>
              <a:t> Physical injuries, post-traumatic stress disorder, depression, anxiety, fear, and even suicide. </a:t>
            </a:r>
            <a:endParaRPr/>
          </a:p>
          <a:p>
            <a:pPr marL="0" lvl="0" indent="0" algn="l" rtl="0">
              <a:lnSpc>
                <a:spcPct val="110000"/>
              </a:lnSpc>
              <a:spcBef>
                <a:spcPts val="1000"/>
              </a:spcBef>
              <a:spcAft>
                <a:spcPts val="0"/>
              </a:spcAft>
              <a:buClr>
                <a:schemeClr val="dk1"/>
              </a:buClr>
              <a:buSzPts val="2400"/>
              <a:buNone/>
            </a:pPr>
            <a:r>
              <a:rPr lang="en-GB" sz="2400"/>
              <a:t>        A drastic change in the individual’s job motivation and satisfaction.</a:t>
            </a:r>
            <a:br>
              <a:rPr lang="en-GB" sz="2400"/>
            </a:br>
            <a:br>
              <a:rPr lang="en-GB" sz="2400"/>
            </a:br>
            <a:r>
              <a:rPr lang="en-GB" sz="2400"/>
              <a:t>        Serious injuries that may lead to serious disabilities that require ongoing care or are life-threatening and even death. </a:t>
            </a:r>
            <a:endParaRPr sz="2400"/>
          </a:p>
        </p:txBody>
      </p:sp>
      <p:sp>
        <p:nvSpPr>
          <p:cNvPr id="157" name="Google Shape;15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6</a:t>
            </a:fld>
            <a:endParaRPr/>
          </a:p>
        </p:txBody>
      </p:sp>
      <p:pic>
        <p:nvPicPr>
          <p:cNvPr id="158" name="Google Shape;158;p7"/>
          <p:cNvPicPr preferRelativeResize="0"/>
          <p:nvPr/>
        </p:nvPicPr>
        <p:blipFill rotWithShape="1">
          <a:blip r:embed="rId3">
            <a:alphaModFix/>
          </a:blip>
          <a:srcRect/>
          <a:stretch/>
        </p:blipFill>
        <p:spPr>
          <a:xfrm>
            <a:off x="1049268" y="2663907"/>
            <a:ext cx="329571" cy="329571"/>
          </a:xfrm>
          <a:prstGeom prst="rect">
            <a:avLst/>
          </a:prstGeom>
          <a:noFill/>
          <a:ln>
            <a:noFill/>
          </a:ln>
        </p:spPr>
      </p:pic>
      <p:pic>
        <p:nvPicPr>
          <p:cNvPr id="159" name="Google Shape;159;p7"/>
          <p:cNvPicPr preferRelativeResize="0"/>
          <p:nvPr/>
        </p:nvPicPr>
        <p:blipFill rotWithShape="1">
          <a:blip r:embed="rId3">
            <a:alphaModFix/>
          </a:blip>
          <a:srcRect/>
          <a:stretch/>
        </p:blipFill>
        <p:spPr>
          <a:xfrm>
            <a:off x="1049268" y="3543655"/>
            <a:ext cx="329571" cy="329571"/>
          </a:xfrm>
          <a:prstGeom prst="rect">
            <a:avLst/>
          </a:prstGeom>
          <a:noFill/>
          <a:ln>
            <a:noFill/>
          </a:ln>
        </p:spPr>
      </p:pic>
      <p:pic>
        <p:nvPicPr>
          <p:cNvPr id="160" name="Google Shape;160;p7"/>
          <p:cNvPicPr preferRelativeResize="0"/>
          <p:nvPr/>
        </p:nvPicPr>
        <p:blipFill rotWithShape="1">
          <a:blip r:embed="rId3">
            <a:alphaModFix/>
          </a:blip>
          <a:srcRect/>
          <a:stretch/>
        </p:blipFill>
        <p:spPr>
          <a:xfrm>
            <a:off x="1049268" y="4363085"/>
            <a:ext cx="329571" cy="329571"/>
          </a:xfrm>
          <a:prstGeom prst="rect">
            <a:avLst/>
          </a:prstGeom>
          <a:noFill/>
          <a:ln>
            <a:noFill/>
          </a:ln>
        </p:spPr>
      </p:pic>
      <p:sp>
        <p:nvSpPr>
          <p:cNvPr id="161" name="Google Shape;161;p7"/>
          <p:cNvSpPr txBox="1"/>
          <p:nvPr/>
        </p:nvSpPr>
        <p:spPr>
          <a:xfrm>
            <a:off x="960118" y="680900"/>
            <a:ext cx="7472563" cy="1446509"/>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0000"/>
              </a:lnSpc>
              <a:spcBef>
                <a:spcPts val="0"/>
              </a:spcBef>
              <a:spcAft>
                <a:spcPts val="0"/>
              </a:spcAft>
              <a:buClr>
                <a:schemeClr val="dk1"/>
              </a:buClr>
              <a:buSzPts val="4000"/>
              <a:buFont typeface="Calibri"/>
              <a:buAutoNum type="arabicPeriod"/>
            </a:pPr>
            <a:r>
              <a:rPr lang="en-GB" sz="4000" b="0" i="0" u="none" strike="noStrike" cap="none">
                <a:solidFill>
                  <a:schemeClr val="dk1"/>
                </a:solidFill>
                <a:latin typeface="Calibri"/>
                <a:ea typeface="Calibri"/>
                <a:cs typeface="Calibri"/>
                <a:sym typeface="Calibri"/>
              </a:rPr>
              <a:t>Potential consequences for affected persons </a:t>
            </a:r>
            <a:endParaRPr sz="40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8"/>
          <p:cNvSpPr txBox="1">
            <a:spLocks noGrp="1"/>
          </p:cNvSpPr>
          <p:nvPr>
            <p:ph type="title"/>
          </p:nvPr>
        </p:nvSpPr>
        <p:spPr>
          <a:xfrm>
            <a:off x="864326" y="378823"/>
            <a:ext cx="9220200" cy="96665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GB" sz="4000">
                <a:latin typeface="Calibri"/>
                <a:ea typeface="Calibri"/>
                <a:cs typeface="Calibri"/>
                <a:sym typeface="Calibri"/>
              </a:rPr>
              <a:t>Psychological Consequences of WPV </a:t>
            </a:r>
            <a:endParaRPr sz="4000">
              <a:latin typeface="Calibri"/>
              <a:ea typeface="Calibri"/>
              <a:cs typeface="Calibri"/>
              <a:sym typeface="Calibri"/>
            </a:endParaRPr>
          </a:p>
        </p:txBody>
      </p:sp>
      <p:grpSp>
        <p:nvGrpSpPr>
          <p:cNvPr id="167" name="Google Shape;167;p8"/>
          <p:cNvGrpSpPr/>
          <p:nvPr/>
        </p:nvGrpSpPr>
        <p:grpSpPr>
          <a:xfrm>
            <a:off x="962297" y="2107612"/>
            <a:ext cx="4053840" cy="3641131"/>
            <a:chOff x="0" y="77290"/>
            <a:chExt cx="4053840" cy="3641131"/>
          </a:xfrm>
        </p:grpSpPr>
        <p:sp>
          <p:nvSpPr>
            <p:cNvPr id="168" name="Google Shape;168;p8"/>
            <p:cNvSpPr/>
            <p:nvPr/>
          </p:nvSpPr>
          <p:spPr>
            <a:xfrm>
              <a:off x="0" y="77290"/>
              <a:ext cx="4053840" cy="55165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69" name="Google Shape;169;p8"/>
            <p:cNvSpPr txBox="1"/>
            <p:nvPr/>
          </p:nvSpPr>
          <p:spPr>
            <a:xfrm>
              <a:off x="26930" y="104220"/>
              <a:ext cx="3999980" cy="497795"/>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Fear                                                       </a:t>
              </a:r>
              <a:endParaRPr sz="2400" b="0" i="0" u="none" strike="noStrike" cap="none">
                <a:solidFill>
                  <a:schemeClr val="lt1"/>
                </a:solidFill>
                <a:latin typeface="Calibri"/>
                <a:ea typeface="Calibri"/>
                <a:cs typeface="Calibri"/>
                <a:sym typeface="Calibri"/>
              </a:endParaRPr>
            </a:p>
          </p:txBody>
        </p:sp>
        <p:sp>
          <p:nvSpPr>
            <p:cNvPr id="170" name="Google Shape;170;p8"/>
            <p:cNvSpPr/>
            <p:nvPr/>
          </p:nvSpPr>
          <p:spPr>
            <a:xfrm>
              <a:off x="0" y="695185"/>
              <a:ext cx="4053840" cy="55165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71" name="Google Shape;171;p8"/>
            <p:cNvSpPr txBox="1"/>
            <p:nvPr/>
          </p:nvSpPr>
          <p:spPr>
            <a:xfrm>
              <a:off x="26930" y="722115"/>
              <a:ext cx="3999980" cy="497795"/>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Anxiety</a:t>
              </a:r>
              <a:endParaRPr sz="2400" b="0" i="0" u="none" strike="noStrike" cap="none">
                <a:solidFill>
                  <a:schemeClr val="lt1"/>
                </a:solidFill>
                <a:latin typeface="Calibri"/>
                <a:ea typeface="Calibri"/>
                <a:cs typeface="Calibri"/>
                <a:sym typeface="Calibri"/>
              </a:endParaRPr>
            </a:p>
          </p:txBody>
        </p:sp>
        <p:sp>
          <p:nvSpPr>
            <p:cNvPr id="172" name="Google Shape;172;p8"/>
            <p:cNvSpPr/>
            <p:nvPr/>
          </p:nvSpPr>
          <p:spPr>
            <a:xfrm>
              <a:off x="0" y="1313080"/>
              <a:ext cx="4053840" cy="55165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73" name="Google Shape;173;p8"/>
            <p:cNvSpPr txBox="1"/>
            <p:nvPr/>
          </p:nvSpPr>
          <p:spPr>
            <a:xfrm>
              <a:off x="26930" y="1340010"/>
              <a:ext cx="3999980" cy="497795"/>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Anger</a:t>
              </a:r>
              <a:endParaRPr sz="2400" b="0" i="0" u="none" strike="noStrike" cap="none">
                <a:solidFill>
                  <a:schemeClr val="lt1"/>
                </a:solidFill>
                <a:latin typeface="Calibri"/>
                <a:ea typeface="Calibri"/>
                <a:cs typeface="Calibri"/>
                <a:sym typeface="Calibri"/>
              </a:endParaRPr>
            </a:p>
          </p:txBody>
        </p:sp>
        <p:sp>
          <p:nvSpPr>
            <p:cNvPr id="174" name="Google Shape;174;p8"/>
            <p:cNvSpPr/>
            <p:nvPr/>
          </p:nvSpPr>
          <p:spPr>
            <a:xfrm>
              <a:off x="0" y="1930976"/>
              <a:ext cx="4053840" cy="55165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75" name="Google Shape;175;p8"/>
            <p:cNvSpPr txBox="1"/>
            <p:nvPr/>
          </p:nvSpPr>
          <p:spPr>
            <a:xfrm>
              <a:off x="26930" y="1957906"/>
              <a:ext cx="3999980" cy="497795"/>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Insecurity</a:t>
              </a:r>
              <a:endParaRPr sz="2400" b="0" i="0" u="none" strike="noStrike" cap="none">
                <a:solidFill>
                  <a:schemeClr val="lt1"/>
                </a:solidFill>
                <a:latin typeface="Calibri"/>
                <a:ea typeface="Calibri"/>
                <a:cs typeface="Calibri"/>
                <a:sym typeface="Calibri"/>
              </a:endParaRPr>
            </a:p>
          </p:txBody>
        </p:sp>
        <p:sp>
          <p:nvSpPr>
            <p:cNvPr id="176" name="Google Shape;176;p8"/>
            <p:cNvSpPr/>
            <p:nvPr/>
          </p:nvSpPr>
          <p:spPr>
            <a:xfrm>
              <a:off x="0" y="2548871"/>
              <a:ext cx="4053840" cy="55165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77" name="Google Shape;177;p8"/>
            <p:cNvSpPr txBox="1"/>
            <p:nvPr/>
          </p:nvSpPr>
          <p:spPr>
            <a:xfrm>
              <a:off x="26930" y="2575801"/>
              <a:ext cx="3999980" cy="497795"/>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Depression</a:t>
              </a:r>
              <a:endParaRPr sz="2400" b="0" i="0" u="none" strike="noStrike" cap="none">
                <a:solidFill>
                  <a:schemeClr val="lt1"/>
                </a:solidFill>
                <a:latin typeface="Calibri"/>
                <a:ea typeface="Calibri"/>
                <a:cs typeface="Calibri"/>
                <a:sym typeface="Calibri"/>
              </a:endParaRPr>
            </a:p>
          </p:txBody>
        </p:sp>
        <p:sp>
          <p:nvSpPr>
            <p:cNvPr id="178" name="Google Shape;178;p8"/>
            <p:cNvSpPr/>
            <p:nvPr/>
          </p:nvSpPr>
          <p:spPr>
            <a:xfrm>
              <a:off x="0" y="3166766"/>
              <a:ext cx="4053840" cy="55165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79" name="Google Shape;179;p8"/>
            <p:cNvSpPr txBox="1"/>
            <p:nvPr/>
          </p:nvSpPr>
          <p:spPr>
            <a:xfrm>
              <a:off x="26930" y="3193696"/>
              <a:ext cx="3999980" cy="497795"/>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Emotional exhaustion</a:t>
              </a:r>
              <a:endParaRPr sz="2400" b="0" i="0" u="none" strike="noStrike" cap="none">
                <a:solidFill>
                  <a:schemeClr val="lt1"/>
                </a:solidFill>
                <a:latin typeface="Calibri"/>
                <a:ea typeface="Calibri"/>
                <a:cs typeface="Calibri"/>
                <a:sym typeface="Calibri"/>
              </a:endParaRPr>
            </a:p>
          </p:txBody>
        </p:sp>
      </p:grpSp>
      <p:sp>
        <p:nvSpPr>
          <p:cNvPr id="180" name="Google Shape;18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7</a:t>
            </a:fld>
            <a:endParaRPr/>
          </a:p>
        </p:txBody>
      </p:sp>
      <p:grpSp>
        <p:nvGrpSpPr>
          <p:cNvPr id="181" name="Google Shape;181;p8"/>
          <p:cNvGrpSpPr/>
          <p:nvPr/>
        </p:nvGrpSpPr>
        <p:grpSpPr>
          <a:xfrm>
            <a:off x="6176554" y="2076478"/>
            <a:ext cx="4053840" cy="3641130"/>
            <a:chOff x="0" y="46156"/>
            <a:chExt cx="4053840" cy="3641130"/>
          </a:xfrm>
        </p:grpSpPr>
        <p:sp>
          <p:nvSpPr>
            <p:cNvPr id="182" name="Google Shape;182;p8"/>
            <p:cNvSpPr/>
            <p:nvPr/>
          </p:nvSpPr>
          <p:spPr>
            <a:xfrm>
              <a:off x="0" y="46156"/>
              <a:ext cx="4053840" cy="55165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83" name="Google Shape;183;p8"/>
            <p:cNvSpPr txBox="1"/>
            <p:nvPr/>
          </p:nvSpPr>
          <p:spPr>
            <a:xfrm>
              <a:off x="26930" y="73086"/>
              <a:ext cx="3999980" cy="497795"/>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Guilt</a:t>
              </a:r>
              <a:endParaRPr sz="2400" b="0" i="0" u="none" strike="noStrike" cap="none">
                <a:solidFill>
                  <a:schemeClr val="lt1"/>
                </a:solidFill>
                <a:latin typeface="Calibri"/>
                <a:ea typeface="Calibri"/>
                <a:cs typeface="Calibri"/>
                <a:sym typeface="Calibri"/>
              </a:endParaRPr>
            </a:p>
          </p:txBody>
        </p:sp>
        <p:sp>
          <p:nvSpPr>
            <p:cNvPr id="184" name="Google Shape;184;p8"/>
            <p:cNvSpPr/>
            <p:nvPr/>
          </p:nvSpPr>
          <p:spPr>
            <a:xfrm>
              <a:off x="0" y="664051"/>
              <a:ext cx="4053840" cy="55165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85" name="Google Shape;185;p8"/>
            <p:cNvSpPr txBox="1"/>
            <p:nvPr/>
          </p:nvSpPr>
          <p:spPr>
            <a:xfrm>
              <a:off x="26930" y="690981"/>
              <a:ext cx="3999980" cy="497795"/>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Self-blame</a:t>
              </a:r>
              <a:endParaRPr sz="2400" b="0" i="0" u="none" strike="noStrike" cap="none">
                <a:solidFill>
                  <a:schemeClr val="lt1"/>
                </a:solidFill>
                <a:latin typeface="Calibri"/>
                <a:ea typeface="Calibri"/>
                <a:cs typeface="Calibri"/>
                <a:sym typeface="Calibri"/>
              </a:endParaRPr>
            </a:p>
          </p:txBody>
        </p:sp>
        <p:sp>
          <p:nvSpPr>
            <p:cNvPr id="186" name="Google Shape;186;p8"/>
            <p:cNvSpPr/>
            <p:nvPr/>
          </p:nvSpPr>
          <p:spPr>
            <a:xfrm>
              <a:off x="0" y="1281946"/>
              <a:ext cx="4053840" cy="55165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87" name="Google Shape;187;p8"/>
            <p:cNvSpPr txBox="1"/>
            <p:nvPr/>
          </p:nvSpPr>
          <p:spPr>
            <a:xfrm>
              <a:off x="26930" y="1308876"/>
              <a:ext cx="3999980" cy="497795"/>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Shame</a:t>
              </a:r>
              <a:endParaRPr sz="2400" b="0" i="0" u="none" strike="noStrike" cap="none">
                <a:solidFill>
                  <a:schemeClr val="lt1"/>
                </a:solidFill>
                <a:latin typeface="Calibri"/>
                <a:ea typeface="Calibri"/>
                <a:cs typeface="Calibri"/>
                <a:sym typeface="Calibri"/>
              </a:endParaRPr>
            </a:p>
          </p:txBody>
        </p:sp>
        <p:sp>
          <p:nvSpPr>
            <p:cNvPr id="188" name="Google Shape;188;p8"/>
            <p:cNvSpPr/>
            <p:nvPr/>
          </p:nvSpPr>
          <p:spPr>
            <a:xfrm>
              <a:off x="0" y="1899841"/>
              <a:ext cx="4053840" cy="55165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89" name="Google Shape;189;p8"/>
            <p:cNvSpPr txBox="1"/>
            <p:nvPr/>
          </p:nvSpPr>
          <p:spPr>
            <a:xfrm>
              <a:off x="26930" y="1926771"/>
              <a:ext cx="3999980" cy="497795"/>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Burnout</a:t>
              </a:r>
              <a:endParaRPr sz="2400" b="0" i="0" u="none" strike="noStrike" cap="none">
                <a:solidFill>
                  <a:schemeClr val="lt1"/>
                </a:solidFill>
                <a:latin typeface="Calibri"/>
                <a:ea typeface="Calibri"/>
                <a:cs typeface="Calibri"/>
                <a:sym typeface="Calibri"/>
              </a:endParaRPr>
            </a:p>
          </p:txBody>
        </p:sp>
        <p:sp>
          <p:nvSpPr>
            <p:cNvPr id="190" name="Google Shape;190;p8"/>
            <p:cNvSpPr/>
            <p:nvPr/>
          </p:nvSpPr>
          <p:spPr>
            <a:xfrm>
              <a:off x="0" y="2517736"/>
              <a:ext cx="4053840" cy="55165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91" name="Google Shape;191;p8"/>
            <p:cNvSpPr txBox="1"/>
            <p:nvPr/>
          </p:nvSpPr>
          <p:spPr>
            <a:xfrm>
              <a:off x="26930" y="2544666"/>
              <a:ext cx="3999980" cy="497795"/>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92" name="Google Shape;192;p8"/>
            <p:cNvSpPr/>
            <p:nvPr/>
          </p:nvSpPr>
          <p:spPr>
            <a:xfrm>
              <a:off x="0" y="3135631"/>
              <a:ext cx="4053840" cy="55165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93" name="Google Shape;193;p8"/>
            <p:cNvSpPr txBox="1"/>
            <p:nvPr/>
          </p:nvSpPr>
          <p:spPr>
            <a:xfrm>
              <a:off x="26930" y="3162561"/>
              <a:ext cx="3999980" cy="497795"/>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Suicidal thoughts</a:t>
              </a:r>
              <a:endParaRPr sz="2400" b="0" i="0" u="none" strike="noStrike" cap="none">
                <a:solidFill>
                  <a:schemeClr val="lt1"/>
                </a:solidFill>
                <a:latin typeface="Calibri"/>
                <a:ea typeface="Calibri"/>
                <a:cs typeface="Calibri"/>
                <a:sym typeface="Calibri"/>
              </a:endParaRPr>
            </a:p>
          </p:txBody>
        </p:sp>
        <p:sp>
          <p:nvSpPr>
            <p:cNvPr id="194" name="Google Shape;194;p8"/>
            <p:cNvSpPr/>
            <p:nvPr/>
          </p:nvSpPr>
          <p:spPr>
            <a:xfrm>
              <a:off x="0" y="2525619"/>
              <a:ext cx="4053840" cy="55165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95" name="Google Shape;195;p8"/>
            <p:cNvSpPr txBox="1"/>
            <p:nvPr/>
          </p:nvSpPr>
          <p:spPr>
            <a:xfrm>
              <a:off x="26930" y="2552549"/>
              <a:ext cx="3999980" cy="497795"/>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Post-traumatic stress</a:t>
              </a:r>
              <a:endParaRPr sz="2400" b="0" i="0" u="none" strike="noStrike" cap="none">
                <a:solidFill>
                  <a:schemeClr val="lt1"/>
                </a:solidFill>
                <a:latin typeface="Calibri"/>
                <a:ea typeface="Calibri"/>
                <a:cs typeface="Calibri"/>
                <a:sym typeface="Calibri"/>
              </a:endParaRPr>
            </a:p>
          </p:txBody>
        </p:sp>
      </p:grpSp>
      <p:sp>
        <p:nvSpPr>
          <p:cNvPr id="196" name="Google Shape;196;p8"/>
          <p:cNvSpPr txBox="1"/>
          <p:nvPr/>
        </p:nvSpPr>
        <p:spPr>
          <a:xfrm>
            <a:off x="864326" y="1007550"/>
            <a:ext cx="9109166"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br>
              <a:rPr lang="en-GB" sz="2400" b="0" i="0" u="none" strike="noStrike" cap="none">
                <a:solidFill>
                  <a:schemeClr val="dk1"/>
                </a:solidFill>
                <a:latin typeface="Calibri"/>
                <a:ea typeface="Calibri"/>
                <a:cs typeface="Calibri"/>
                <a:sym typeface="Calibri"/>
              </a:rPr>
            </a:br>
            <a:r>
              <a:rPr lang="en-GB" sz="2400" b="0" i="0" u="none" strike="noStrike" cap="none">
                <a:solidFill>
                  <a:schemeClr val="dk1"/>
                </a:solidFill>
                <a:latin typeface="Calibri"/>
                <a:ea typeface="Calibri"/>
                <a:cs typeface="Calibri"/>
                <a:sym typeface="Calibri"/>
              </a:rPr>
              <a:t>Emotional violence can result to:</a:t>
            </a:r>
            <a:br>
              <a:rPr lang="en-GB" sz="2400" b="0" i="0" u="none" strike="noStrike" cap="none">
                <a:solidFill>
                  <a:schemeClr val="dk1"/>
                </a:solidFill>
                <a:latin typeface="Calibri"/>
                <a:ea typeface="Calibri"/>
                <a:cs typeface="Calibri"/>
                <a:sym typeface="Calibri"/>
              </a:rPr>
            </a:b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p9"/>
          <p:cNvSpPr txBox="1">
            <a:spLocks noGrp="1"/>
          </p:cNvSpPr>
          <p:nvPr>
            <p:ph type="title"/>
          </p:nvPr>
        </p:nvSpPr>
        <p:spPr>
          <a:xfrm>
            <a:off x="575936" y="396356"/>
            <a:ext cx="10515600" cy="40047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Calibri"/>
              <a:buNone/>
            </a:pPr>
            <a:r>
              <a:rPr lang="en-GB" sz="4000">
                <a:latin typeface="Calibri"/>
                <a:ea typeface="Calibri"/>
                <a:cs typeface="Calibri"/>
                <a:sym typeface="Calibri"/>
              </a:rPr>
              <a:t>Physical Consequences of WPV</a:t>
            </a:r>
            <a:br>
              <a:rPr lang="en-GB" sz="4000">
                <a:latin typeface="Calibri"/>
                <a:ea typeface="Calibri"/>
                <a:cs typeface="Calibri"/>
                <a:sym typeface="Calibri"/>
              </a:rPr>
            </a:br>
            <a:br>
              <a:rPr lang="en-GB" sz="4000">
                <a:latin typeface="Calibri"/>
                <a:ea typeface="Calibri"/>
                <a:cs typeface="Calibri"/>
                <a:sym typeface="Calibri"/>
              </a:rPr>
            </a:br>
            <a:br>
              <a:rPr lang="en-GB" sz="4000">
                <a:latin typeface="Calibri"/>
                <a:ea typeface="Calibri"/>
                <a:cs typeface="Calibri"/>
                <a:sym typeface="Calibri"/>
              </a:rPr>
            </a:br>
            <a:r>
              <a:rPr lang="en-GB" sz="4000">
                <a:latin typeface="Calibri"/>
                <a:ea typeface="Calibri"/>
                <a:cs typeface="Calibri"/>
                <a:sym typeface="Calibri"/>
              </a:rPr>
              <a:t> </a:t>
            </a:r>
            <a:endParaRPr sz="4000">
              <a:latin typeface="Calibri"/>
              <a:ea typeface="Calibri"/>
              <a:cs typeface="Calibri"/>
              <a:sym typeface="Calibri"/>
            </a:endParaRPr>
          </a:p>
        </p:txBody>
      </p:sp>
      <p:grpSp>
        <p:nvGrpSpPr>
          <p:cNvPr id="202" name="Google Shape;202;p9"/>
          <p:cNvGrpSpPr/>
          <p:nvPr/>
        </p:nvGrpSpPr>
        <p:grpSpPr>
          <a:xfrm>
            <a:off x="634678" y="1852590"/>
            <a:ext cx="4975860" cy="4240801"/>
            <a:chOff x="0" y="55268"/>
            <a:chExt cx="4975860" cy="4240801"/>
          </a:xfrm>
        </p:grpSpPr>
        <p:sp>
          <p:nvSpPr>
            <p:cNvPr id="203" name="Google Shape;203;p9"/>
            <p:cNvSpPr/>
            <p:nvPr/>
          </p:nvSpPr>
          <p:spPr>
            <a:xfrm>
              <a:off x="0" y="55268"/>
              <a:ext cx="4975860" cy="47970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04" name="Google Shape;204;p9"/>
            <p:cNvSpPr txBox="1"/>
            <p:nvPr/>
          </p:nvSpPr>
          <p:spPr>
            <a:xfrm>
              <a:off x="23417" y="78685"/>
              <a:ext cx="492902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Physical Injuries</a:t>
              </a:r>
              <a:endParaRPr sz="2400" b="0" i="0" u="none" strike="noStrike" cap="none">
                <a:solidFill>
                  <a:schemeClr val="lt1"/>
                </a:solidFill>
                <a:latin typeface="Calibri"/>
                <a:ea typeface="Calibri"/>
                <a:cs typeface="Calibri"/>
                <a:sym typeface="Calibri"/>
              </a:endParaRPr>
            </a:p>
          </p:txBody>
        </p:sp>
        <p:sp>
          <p:nvSpPr>
            <p:cNvPr id="205" name="Google Shape;205;p9"/>
            <p:cNvSpPr/>
            <p:nvPr/>
          </p:nvSpPr>
          <p:spPr>
            <a:xfrm>
              <a:off x="0" y="592569"/>
              <a:ext cx="4975860" cy="47970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06" name="Google Shape;206;p9"/>
            <p:cNvSpPr txBox="1"/>
            <p:nvPr/>
          </p:nvSpPr>
          <p:spPr>
            <a:xfrm>
              <a:off x="23417" y="615986"/>
              <a:ext cx="492902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Numbness </a:t>
              </a:r>
              <a:endParaRPr sz="2400" b="0" i="0" u="none" strike="noStrike" cap="none">
                <a:solidFill>
                  <a:schemeClr val="lt1"/>
                </a:solidFill>
                <a:latin typeface="Calibri"/>
                <a:ea typeface="Calibri"/>
                <a:cs typeface="Calibri"/>
                <a:sym typeface="Calibri"/>
              </a:endParaRPr>
            </a:p>
          </p:txBody>
        </p:sp>
        <p:sp>
          <p:nvSpPr>
            <p:cNvPr id="207" name="Google Shape;207;p9"/>
            <p:cNvSpPr/>
            <p:nvPr/>
          </p:nvSpPr>
          <p:spPr>
            <a:xfrm>
              <a:off x="0" y="1129869"/>
              <a:ext cx="4975860" cy="47970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08" name="Google Shape;208;p9"/>
            <p:cNvSpPr txBox="1"/>
            <p:nvPr/>
          </p:nvSpPr>
          <p:spPr>
            <a:xfrm>
              <a:off x="23417" y="1153286"/>
              <a:ext cx="492902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Homicides</a:t>
              </a:r>
              <a:endParaRPr sz="2400" b="0" i="0" u="none" strike="noStrike" cap="none">
                <a:solidFill>
                  <a:schemeClr val="lt1"/>
                </a:solidFill>
                <a:latin typeface="Calibri"/>
                <a:ea typeface="Calibri"/>
                <a:cs typeface="Calibri"/>
                <a:sym typeface="Calibri"/>
              </a:endParaRPr>
            </a:p>
          </p:txBody>
        </p:sp>
        <p:sp>
          <p:nvSpPr>
            <p:cNvPr id="209" name="Google Shape;209;p9"/>
            <p:cNvSpPr/>
            <p:nvPr/>
          </p:nvSpPr>
          <p:spPr>
            <a:xfrm>
              <a:off x="0" y="1667169"/>
              <a:ext cx="4975860" cy="47970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10" name="Google Shape;210;p9"/>
            <p:cNvSpPr txBox="1"/>
            <p:nvPr/>
          </p:nvSpPr>
          <p:spPr>
            <a:xfrm>
              <a:off x="23417" y="1690586"/>
              <a:ext cx="492902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Headaches/Migraines </a:t>
              </a:r>
              <a:endParaRPr sz="2400" b="0" i="0" u="none" strike="noStrike" cap="none">
                <a:solidFill>
                  <a:schemeClr val="lt1"/>
                </a:solidFill>
                <a:latin typeface="Calibri"/>
                <a:ea typeface="Calibri"/>
                <a:cs typeface="Calibri"/>
                <a:sym typeface="Calibri"/>
              </a:endParaRPr>
            </a:p>
          </p:txBody>
        </p:sp>
        <p:sp>
          <p:nvSpPr>
            <p:cNvPr id="211" name="Google Shape;211;p9"/>
            <p:cNvSpPr/>
            <p:nvPr/>
          </p:nvSpPr>
          <p:spPr>
            <a:xfrm>
              <a:off x="0" y="2204469"/>
              <a:ext cx="4975860" cy="47970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12" name="Google Shape;212;p9"/>
            <p:cNvSpPr txBox="1"/>
            <p:nvPr/>
          </p:nvSpPr>
          <p:spPr>
            <a:xfrm>
              <a:off x="23417" y="2227886"/>
              <a:ext cx="492902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Muscle Tension </a:t>
              </a:r>
              <a:endParaRPr sz="2400" b="0" i="0" u="none" strike="noStrike" cap="none">
                <a:solidFill>
                  <a:schemeClr val="lt1"/>
                </a:solidFill>
                <a:latin typeface="Calibri"/>
                <a:ea typeface="Calibri"/>
                <a:cs typeface="Calibri"/>
                <a:sym typeface="Calibri"/>
              </a:endParaRPr>
            </a:p>
          </p:txBody>
        </p:sp>
        <p:sp>
          <p:nvSpPr>
            <p:cNvPr id="213" name="Google Shape;213;p9"/>
            <p:cNvSpPr/>
            <p:nvPr/>
          </p:nvSpPr>
          <p:spPr>
            <a:xfrm>
              <a:off x="0" y="2741769"/>
              <a:ext cx="4975860" cy="47970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14" name="Google Shape;214;p9"/>
            <p:cNvSpPr txBox="1"/>
            <p:nvPr/>
          </p:nvSpPr>
          <p:spPr>
            <a:xfrm>
              <a:off x="23417" y="2765186"/>
              <a:ext cx="492902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Changes in appetite </a:t>
              </a:r>
              <a:endParaRPr sz="2400" b="0" i="0" u="none" strike="noStrike" cap="none">
                <a:solidFill>
                  <a:schemeClr val="lt1"/>
                </a:solidFill>
                <a:latin typeface="Calibri"/>
                <a:ea typeface="Calibri"/>
                <a:cs typeface="Calibri"/>
                <a:sym typeface="Calibri"/>
              </a:endParaRPr>
            </a:p>
          </p:txBody>
        </p:sp>
        <p:sp>
          <p:nvSpPr>
            <p:cNvPr id="215" name="Google Shape;215;p9"/>
            <p:cNvSpPr/>
            <p:nvPr/>
          </p:nvSpPr>
          <p:spPr>
            <a:xfrm>
              <a:off x="0" y="3279069"/>
              <a:ext cx="4975860" cy="47970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16" name="Google Shape;216;p9"/>
            <p:cNvSpPr txBox="1"/>
            <p:nvPr/>
          </p:nvSpPr>
          <p:spPr>
            <a:xfrm>
              <a:off x="23417" y="3302486"/>
              <a:ext cx="492902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Nausea </a:t>
              </a:r>
              <a:endParaRPr sz="2400" b="0" i="0" u="none" strike="noStrike" cap="none">
                <a:solidFill>
                  <a:schemeClr val="lt1"/>
                </a:solidFill>
                <a:latin typeface="Calibri"/>
                <a:ea typeface="Calibri"/>
                <a:cs typeface="Calibri"/>
                <a:sym typeface="Calibri"/>
              </a:endParaRPr>
            </a:p>
          </p:txBody>
        </p:sp>
        <p:sp>
          <p:nvSpPr>
            <p:cNvPr id="217" name="Google Shape;217;p9"/>
            <p:cNvSpPr/>
            <p:nvPr/>
          </p:nvSpPr>
          <p:spPr>
            <a:xfrm>
              <a:off x="0" y="3816369"/>
              <a:ext cx="4975860" cy="47970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18" name="Google Shape;218;p9"/>
            <p:cNvSpPr txBox="1"/>
            <p:nvPr/>
          </p:nvSpPr>
          <p:spPr>
            <a:xfrm>
              <a:off x="23417" y="3839786"/>
              <a:ext cx="492902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High blood pressure </a:t>
              </a:r>
              <a:endParaRPr sz="2400" b="0" i="0" u="none" strike="noStrike" cap="none">
                <a:solidFill>
                  <a:schemeClr val="lt1"/>
                </a:solidFill>
                <a:latin typeface="Calibri"/>
                <a:ea typeface="Calibri"/>
                <a:cs typeface="Calibri"/>
                <a:sym typeface="Calibri"/>
              </a:endParaRPr>
            </a:p>
          </p:txBody>
        </p:sp>
      </p:grpSp>
      <p:sp>
        <p:nvSpPr>
          <p:cNvPr id="219" name="Google Shape;219;p9"/>
          <p:cNvSpPr txBox="1">
            <a:spLocks noGrp="1"/>
          </p:cNvSpPr>
          <p:nvPr>
            <p:ph type="sldNum" idx="12"/>
          </p:nvPr>
        </p:nvSpPr>
        <p:spPr>
          <a:xfrm>
            <a:off x="8636726" y="6328047"/>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b="1"/>
              <a:t>8</a:t>
            </a:fld>
            <a:endParaRPr b="1"/>
          </a:p>
        </p:txBody>
      </p:sp>
      <p:sp>
        <p:nvSpPr>
          <p:cNvPr id="220" name="Google Shape;220;p9"/>
          <p:cNvSpPr txBox="1"/>
          <p:nvPr/>
        </p:nvSpPr>
        <p:spPr>
          <a:xfrm>
            <a:off x="385643" y="6372109"/>
            <a:ext cx="273696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6789B9"/>
                </a:solidFill>
                <a:latin typeface="Calibri"/>
                <a:ea typeface="Calibri"/>
                <a:cs typeface="Calibri"/>
                <a:sym typeface="Calibri"/>
              </a:rPr>
              <a:t>https://www.weedout.eu/</a:t>
            </a:r>
            <a:endParaRPr sz="1200" b="1" i="0" u="none" strike="noStrike" cap="none">
              <a:solidFill>
                <a:srgbClr val="6789B9"/>
              </a:solidFill>
              <a:latin typeface="Calibri"/>
              <a:ea typeface="Calibri"/>
              <a:cs typeface="Calibri"/>
              <a:sym typeface="Calibri"/>
            </a:endParaRPr>
          </a:p>
        </p:txBody>
      </p:sp>
      <p:grpSp>
        <p:nvGrpSpPr>
          <p:cNvPr id="221" name="Google Shape;221;p9"/>
          <p:cNvGrpSpPr/>
          <p:nvPr/>
        </p:nvGrpSpPr>
        <p:grpSpPr>
          <a:xfrm>
            <a:off x="6274486" y="1131397"/>
            <a:ext cx="5282836" cy="5145887"/>
            <a:chOff x="0" y="1285"/>
            <a:chExt cx="5282836" cy="4408314"/>
          </a:xfrm>
        </p:grpSpPr>
        <p:sp>
          <p:nvSpPr>
            <p:cNvPr id="222" name="Google Shape;222;p9"/>
            <p:cNvSpPr/>
            <p:nvPr/>
          </p:nvSpPr>
          <p:spPr>
            <a:xfrm>
              <a:off x="0" y="1285"/>
              <a:ext cx="5282836" cy="617609"/>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23" name="Google Shape;223;p9"/>
            <p:cNvSpPr txBox="1"/>
            <p:nvPr/>
          </p:nvSpPr>
          <p:spPr>
            <a:xfrm>
              <a:off x="30149" y="31434"/>
              <a:ext cx="5222538" cy="557311"/>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Panic Attacks </a:t>
              </a:r>
              <a:endParaRPr sz="2400" b="0" i="0" u="none" strike="noStrike" cap="none">
                <a:solidFill>
                  <a:schemeClr val="lt1"/>
                </a:solidFill>
                <a:latin typeface="Calibri"/>
                <a:ea typeface="Calibri"/>
                <a:cs typeface="Calibri"/>
                <a:sym typeface="Calibri"/>
              </a:endParaRPr>
            </a:p>
          </p:txBody>
        </p:sp>
        <p:sp>
          <p:nvSpPr>
            <p:cNvPr id="224" name="Google Shape;224;p9"/>
            <p:cNvSpPr/>
            <p:nvPr/>
          </p:nvSpPr>
          <p:spPr>
            <a:xfrm>
              <a:off x="0" y="633070"/>
              <a:ext cx="5282836" cy="617609"/>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25" name="Google Shape;225;p9"/>
            <p:cNvSpPr txBox="1"/>
            <p:nvPr/>
          </p:nvSpPr>
          <p:spPr>
            <a:xfrm>
              <a:off x="30149" y="663219"/>
              <a:ext cx="5222538" cy="557311"/>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Sleep Disruption/Insomnia </a:t>
              </a:r>
              <a:endParaRPr sz="2400" b="0" i="0" u="none" strike="noStrike" cap="none">
                <a:solidFill>
                  <a:schemeClr val="lt1"/>
                </a:solidFill>
                <a:latin typeface="Calibri"/>
                <a:ea typeface="Calibri"/>
                <a:cs typeface="Calibri"/>
                <a:sym typeface="Calibri"/>
              </a:endParaRPr>
            </a:p>
          </p:txBody>
        </p:sp>
        <p:sp>
          <p:nvSpPr>
            <p:cNvPr id="226" name="Google Shape;226;p9"/>
            <p:cNvSpPr/>
            <p:nvPr/>
          </p:nvSpPr>
          <p:spPr>
            <a:xfrm>
              <a:off x="0" y="1264854"/>
              <a:ext cx="5282836" cy="617609"/>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27" name="Google Shape;227;p9"/>
            <p:cNvSpPr txBox="1"/>
            <p:nvPr/>
          </p:nvSpPr>
          <p:spPr>
            <a:xfrm>
              <a:off x="30149" y="1295003"/>
              <a:ext cx="5222538" cy="557311"/>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Loss of concentration/memory</a:t>
              </a:r>
              <a:endParaRPr sz="2400" b="0" i="0" u="none" strike="noStrike" cap="none">
                <a:solidFill>
                  <a:schemeClr val="lt1"/>
                </a:solidFill>
                <a:latin typeface="Calibri"/>
                <a:ea typeface="Calibri"/>
                <a:cs typeface="Calibri"/>
                <a:sym typeface="Calibri"/>
              </a:endParaRPr>
            </a:p>
          </p:txBody>
        </p:sp>
        <p:sp>
          <p:nvSpPr>
            <p:cNvPr id="228" name="Google Shape;228;p9"/>
            <p:cNvSpPr/>
            <p:nvPr/>
          </p:nvSpPr>
          <p:spPr>
            <a:xfrm>
              <a:off x="0" y="1896638"/>
              <a:ext cx="5282836" cy="617609"/>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29" name="Google Shape;229;p9"/>
            <p:cNvSpPr txBox="1"/>
            <p:nvPr/>
          </p:nvSpPr>
          <p:spPr>
            <a:xfrm>
              <a:off x="30149" y="1926787"/>
              <a:ext cx="5222538" cy="557311"/>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Uncontrollable mood swings</a:t>
              </a:r>
              <a:endParaRPr sz="2400" b="0" i="0" u="none" strike="noStrike" cap="none">
                <a:solidFill>
                  <a:schemeClr val="lt1"/>
                </a:solidFill>
                <a:latin typeface="Calibri"/>
                <a:ea typeface="Calibri"/>
                <a:cs typeface="Calibri"/>
                <a:sym typeface="Calibri"/>
              </a:endParaRPr>
            </a:p>
          </p:txBody>
        </p:sp>
        <p:sp>
          <p:nvSpPr>
            <p:cNvPr id="230" name="Google Shape;230;p9"/>
            <p:cNvSpPr/>
            <p:nvPr/>
          </p:nvSpPr>
          <p:spPr>
            <a:xfrm>
              <a:off x="0" y="2528422"/>
              <a:ext cx="5282836" cy="617609"/>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31" name="Google Shape;231;p9"/>
            <p:cNvSpPr txBox="1"/>
            <p:nvPr/>
          </p:nvSpPr>
          <p:spPr>
            <a:xfrm>
              <a:off x="30149" y="2558571"/>
              <a:ext cx="5222538" cy="557311"/>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Fibromyalgia (musculoskeletal pain accompanied by fatigue etc.</a:t>
              </a:r>
              <a:endParaRPr sz="2400" b="0" i="0" u="none" strike="noStrike" cap="none">
                <a:solidFill>
                  <a:schemeClr val="lt1"/>
                </a:solidFill>
                <a:latin typeface="Calibri"/>
                <a:ea typeface="Calibri"/>
                <a:cs typeface="Calibri"/>
                <a:sym typeface="Calibri"/>
              </a:endParaRPr>
            </a:p>
          </p:txBody>
        </p:sp>
        <p:sp>
          <p:nvSpPr>
            <p:cNvPr id="232" name="Google Shape;232;p9"/>
            <p:cNvSpPr/>
            <p:nvPr/>
          </p:nvSpPr>
          <p:spPr>
            <a:xfrm>
              <a:off x="0" y="3160206"/>
              <a:ext cx="5282836" cy="617609"/>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33" name="Google Shape;233;p9"/>
            <p:cNvSpPr txBox="1"/>
            <p:nvPr/>
          </p:nvSpPr>
          <p:spPr>
            <a:xfrm>
              <a:off x="30149" y="3190355"/>
              <a:ext cx="5222538" cy="557311"/>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Uncontrollable crying </a:t>
              </a:r>
              <a:endParaRPr sz="2400" b="0" i="0" u="none" strike="noStrike" cap="none">
                <a:solidFill>
                  <a:schemeClr val="lt1"/>
                </a:solidFill>
                <a:latin typeface="Calibri"/>
                <a:ea typeface="Calibri"/>
                <a:cs typeface="Calibri"/>
                <a:sym typeface="Calibri"/>
              </a:endParaRPr>
            </a:p>
          </p:txBody>
        </p:sp>
        <p:sp>
          <p:nvSpPr>
            <p:cNvPr id="234" name="Google Shape;234;p9"/>
            <p:cNvSpPr/>
            <p:nvPr/>
          </p:nvSpPr>
          <p:spPr>
            <a:xfrm>
              <a:off x="0" y="3791990"/>
              <a:ext cx="5282836" cy="617609"/>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35" name="Google Shape;235;p9"/>
            <p:cNvSpPr txBox="1"/>
            <p:nvPr/>
          </p:nvSpPr>
          <p:spPr>
            <a:xfrm>
              <a:off x="30149" y="3822139"/>
              <a:ext cx="5222538" cy="557311"/>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Chest Pain </a:t>
              </a:r>
              <a:endParaRPr sz="2400" b="0" i="0" u="none" strike="noStrike" cap="none">
                <a:solidFill>
                  <a:schemeClr val="lt1"/>
                </a:solidFill>
                <a:latin typeface="Calibri"/>
                <a:ea typeface="Calibri"/>
                <a:cs typeface="Calibri"/>
                <a:sym typeface="Calibri"/>
              </a:endParaRPr>
            </a:p>
          </p:txBody>
        </p:sp>
      </p:grpSp>
      <p:sp>
        <p:nvSpPr>
          <p:cNvPr id="236" name="Google Shape;236;p9"/>
          <p:cNvSpPr txBox="1"/>
          <p:nvPr/>
        </p:nvSpPr>
        <p:spPr>
          <a:xfrm>
            <a:off x="634678" y="1276109"/>
            <a:ext cx="596206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Physical Violence may result to: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pic>
        <p:nvPicPr>
          <p:cNvPr id="241" name="Google Shape;241;p10" descr="Ein Bild, das Text enthält.&#10;&#10;Automatisch generierte Beschreibung"/>
          <p:cNvPicPr preferRelativeResize="0">
            <a:picLocks noGrp="1"/>
          </p:cNvPicPr>
          <p:nvPr>
            <p:ph type="body" idx="1"/>
          </p:nvPr>
        </p:nvPicPr>
        <p:blipFill rotWithShape="1">
          <a:blip r:embed="rId3">
            <a:alphaModFix/>
          </a:blip>
          <a:srcRect t="8415" b="7316"/>
          <a:stretch/>
        </p:blipFill>
        <p:spPr>
          <a:xfrm>
            <a:off x="-1" y="10"/>
            <a:ext cx="12192000" cy="6857990"/>
          </a:xfrm>
          <a:prstGeom prst="rect">
            <a:avLst/>
          </a:prstGeom>
          <a:noFill/>
          <a:ln>
            <a:noFill/>
          </a:ln>
        </p:spPr>
      </p:pic>
      <p:sp>
        <p:nvSpPr>
          <p:cNvPr id="242" name="Google Shape;242;p10"/>
          <p:cNvSpPr/>
          <p:nvPr/>
        </p:nvSpPr>
        <p:spPr>
          <a:xfrm flipH="1">
            <a:off x="0" y="998175"/>
            <a:ext cx="6017172" cy="5859825"/>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509"/>
            </a:schemeClr>
          </a:solid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243" name="Google Shape;243;p10"/>
          <p:cNvSpPr txBox="1">
            <a:spLocks noGrp="1"/>
          </p:cNvSpPr>
          <p:nvPr>
            <p:ph type="title"/>
          </p:nvPr>
        </p:nvSpPr>
        <p:spPr>
          <a:xfrm>
            <a:off x="652692" y="1837750"/>
            <a:ext cx="4204137" cy="134275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GB" sz="3600"/>
              <a:t>2. Potential consequences for the company </a:t>
            </a:r>
            <a:br>
              <a:rPr lang="en-GB" sz="3600"/>
            </a:br>
            <a:endParaRPr sz="3600" b="1"/>
          </a:p>
        </p:txBody>
      </p:sp>
      <p:cxnSp>
        <p:nvCxnSpPr>
          <p:cNvPr id="244" name="Google Shape;244;p10"/>
          <p:cNvCxnSpPr/>
          <p:nvPr/>
        </p:nvCxnSpPr>
        <p:spPr>
          <a:xfrm>
            <a:off x="2287051" y="3337139"/>
            <a:ext cx="935420" cy="0"/>
          </a:xfrm>
          <a:prstGeom prst="straightConnector1">
            <a:avLst/>
          </a:prstGeom>
          <a:noFill/>
          <a:ln w="25400" cap="sq" cmpd="sng">
            <a:solidFill>
              <a:srgbClr val="262626"/>
            </a:solidFill>
            <a:prstDash val="solid"/>
            <a:bevel/>
            <a:headEnd type="none" w="sm" len="sm"/>
            <a:tailEnd type="none" w="sm" len="sm"/>
          </a:ln>
        </p:spPr>
      </p:cxnSp>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1815</Words>
  <Application>Microsoft Office PowerPoint</Application>
  <PresentationFormat>Širokoúhlá obrazovka</PresentationFormat>
  <Paragraphs>197</Paragraphs>
  <Slides>24</Slides>
  <Notes>24</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24</vt:i4>
      </vt:variant>
    </vt:vector>
  </HeadingPairs>
  <TitlesOfParts>
    <vt:vector size="28" baseType="lpstr">
      <vt:lpstr>Calibri</vt:lpstr>
      <vt:lpstr>Arial</vt:lpstr>
      <vt:lpstr>Open Sans</vt:lpstr>
      <vt:lpstr>Office</vt:lpstr>
      <vt:lpstr>Effects of exposure to workplace violence</vt:lpstr>
      <vt:lpstr>Topics</vt:lpstr>
      <vt:lpstr>Learning Outcomes</vt:lpstr>
      <vt:lpstr>1. Potential consequences for affected persons </vt:lpstr>
      <vt:lpstr>Group Activity </vt:lpstr>
      <vt:lpstr>Prezentace aplikace PowerPoint</vt:lpstr>
      <vt:lpstr>Psychological Consequences of WPV </vt:lpstr>
      <vt:lpstr>Physical Consequences of WPV    </vt:lpstr>
      <vt:lpstr>2. Potential consequences for the company  </vt:lpstr>
      <vt:lpstr>2. Potential consequences for the company  </vt:lpstr>
      <vt:lpstr>Direct cost on organisation includes:</vt:lpstr>
      <vt:lpstr>Indirect Cost of Organisation includes:  </vt:lpstr>
      <vt:lpstr>Group Activity (30 min.)</vt:lpstr>
      <vt:lpstr>The Case of Uber: Reputational and Financial Damage as a direct and indirect cost for the company </vt:lpstr>
      <vt:lpstr>3. The power of the bystander approach</vt:lpstr>
      <vt:lpstr>3. The power of the bystander approach</vt:lpstr>
      <vt:lpstr>How to be an Active Bystander:  </vt:lpstr>
      <vt:lpstr> The ABC approach  </vt:lpstr>
      <vt:lpstr>How to intervene safely with the 4 Ds strategy   When it comes to intervening safely, remember the four Ds – direct, distract, delegate, delay.</vt:lpstr>
      <vt:lpstr>Prezentace aplikace PowerPoint</vt:lpstr>
      <vt:lpstr>Group Activity (30 min.)</vt:lpstr>
      <vt:lpstr>References &amp; Further links</vt:lpstr>
      <vt:lpstr>Prezentace aplikace PowerPoint</vt:lpstr>
      <vt:lpstr>Project partners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Effects of exposure to workplace violence</dc:title>
  <dc:creator>Sonja  Karbon</dc:creator>
  <cp:lastModifiedBy>Novotná Eva</cp:lastModifiedBy>
  <cp:revision>1</cp:revision>
  <dcterms:created xsi:type="dcterms:W3CDTF">2022-07-23T17:25:29Z</dcterms:created>
  <dcterms:modified xsi:type="dcterms:W3CDTF">2023-11-06T20:15:11Z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ies>
</file>